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68"/>
  </p:notesMasterIdLst>
  <p:sldIdLst>
    <p:sldId id="256" r:id="rId2"/>
    <p:sldId id="575" r:id="rId3"/>
    <p:sldId id="577" r:id="rId4"/>
    <p:sldId id="522" r:id="rId5"/>
    <p:sldId id="578" r:id="rId6"/>
    <p:sldId id="524" r:id="rId7"/>
    <p:sldId id="525" r:id="rId8"/>
    <p:sldId id="527" r:id="rId9"/>
    <p:sldId id="528" r:id="rId10"/>
    <p:sldId id="529" r:id="rId11"/>
    <p:sldId id="531" r:id="rId12"/>
    <p:sldId id="532" r:id="rId13"/>
    <p:sldId id="534" r:id="rId14"/>
    <p:sldId id="537" r:id="rId15"/>
    <p:sldId id="539" r:id="rId16"/>
    <p:sldId id="540" r:id="rId17"/>
    <p:sldId id="541" r:id="rId18"/>
    <p:sldId id="542" r:id="rId19"/>
    <p:sldId id="543" r:id="rId20"/>
    <p:sldId id="544" r:id="rId21"/>
    <p:sldId id="545" r:id="rId22"/>
    <p:sldId id="547" r:id="rId23"/>
    <p:sldId id="548" r:id="rId24"/>
    <p:sldId id="549" r:id="rId25"/>
    <p:sldId id="550" r:id="rId26"/>
    <p:sldId id="551" r:id="rId27"/>
    <p:sldId id="554" r:id="rId28"/>
    <p:sldId id="555" r:id="rId29"/>
    <p:sldId id="556" r:id="rId30"/>
    <p:sldId id="558" r:id="rId31"/>
    <p:sldId id="560" r:id="rId32"/>
    <p:sldId id="561" r:id="rId33"/>
    <p:sldId id="563" r:id="rId34"/>
    <p:sldId id="566" r:id="rId35"/>
    <p:sldId id="567" r:id="rId36"/>
    <p:sldId id="568" r:id="rId37"/>
    <p:sldId id="570" r:id="rId38"/>
    <p:sldId id="571" r:id="rId39"/>
    <p:sldId id="572" r:id="rId40"/>
    <p:sldId id="258" r:id="rId41"/>
    <p:sldId id="461" r:id="rId42"/>
    <p:sldId id="462" r:id="rId43"/>
    <p:sldId id="260" r:id="rId44"/>
    <p:sldId id="261" r:id="rId45"/>
    <p:sldId id="262" r:id="rId46"/>
    <p:sldId id="469" r:id="rId47"/>
    <p:sldId id="263" r:id="rId48"/>
    <p:sldId id="470" r:id="rId49"/>
    <p:sldId id="264" r:id="rId50"/>
    <p:sldId id="473" r:id="rId51"/>
    <p:sldId id="265" r:id="rId52"/>
    <p:sldId id="266" r:id="rId53"/>
    <p:sldId id="326" r:id="rId54"/>
    <p:sldId id="477" r:id="rId55"/>
    <p:sldId id="273" r:id="rId56"/>
    <p:sldId id="282" r:id="rId57"/>
    <p:sldId id="483" r:id="rId58"/>
    <p:sldId id="283" r:id="rId59"/>
    <p:sldId id="292" r:id="rId60"/>
    <p:sldId id="498" r:id="rId61"/>
    <p:sldId id="293" r:id="rId62"/>
    <p:sldId id="499" r:id="rId63"/>
    <p:sldId id="303" r:id="rId64"/>
    <p:sldId id="304" r:id="rId65"/>
    <p:sldId id="305" r:id="rId66"/>
    <p:sldId id="306" r:id="rId6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04" autoAdjust="0"/>
    <p:restoredTop sz="77778" autoAdjust="0"/>
  </p:normalViewPr>
  <p:slideViewPr>
    <p:cSldViewPr>
      <p:cViewPr varScale="1">
        <p:scale>
          <a:sx n="68" d="100"/>
          <a:sy n="68" d="100"/>
        </p:scale>
        <p:origin x="224" y="3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60BD2239-8FDE-46CC-8471-EEA5A9B191B8}" type="datetimeFigureOut">
              <a:rPr lang="en-US"/>
              <a:pPr>
                <a:defRPr/>
              </a:pPr>
              <a:t>3/1/17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86A208B2-5F31-4957-95D0-B227DBFAF1D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5F2B429-B56B-4643-AD90-F01A213C442E}" type="slidenum">
              <a:rPr lang="en-US" altLang="en-US" smtClean="0"/>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E4A2E30-E4C1-4EBE-AA85-7A22496EE07A}" type="slidenum">
              <a:rPr lang="en-US" altLang="en-US" smtClean="0">
                <a:latin typeface="Calibri" panose="020F0502020204030204" pitchFamily="34" charset="0"/>
              </a:rPr>
              <a:pPr/>
              <a:t>15</a:t>
            </a:fld>
            <a:endParaRPr lang="en-US"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23CFED2-F733-47C6-A65F-5F467A4C2D5D}" type="slidenum">
              <a:rPr lang="en-US" altLang="en-US" smtClean="0">
                <a:latin typeface="Calibri" panose="020F0502020204030204" pitchFamily="34" charset="0"/>
              </a:rPr>
              <a:pPr/>
              <a:t>16</a:t>
            </a:fld>
            <a:endParaRPr lang="en-US" altLang="en-US">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C1F6D3-87C6-4C50-89F4-7BB93794AE16}" type="slidenum">
              <a:rPr lang="en-US" altLang="en-US" smtClean="0">
                <a:latin typeface="Calibri" panose="020F0502020204030204" pitchFamily="34" charset="0"/>
              </a:rPr>
              <a:pPr/>
              <a:t>17</a:t>
            </a:fld>
            <a:endParaRPr lang="en-US"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FBC256A-825D-4D2D-A111-D13F783F3832}" type="slidenum">
              <a:rPr lang="en-US" altLang="en-US" smtClean="0">
                <a:latin typeface="Calibri" panose="020F0502020204030204" pitchFamily="34" charset="0"/>
              </a:rPr>
              <a:pPr/>
              <a:t>18</a:t>
            </a:fld>
            <a:endParaRPr lang="en-US" altLang="en-US">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E5001BB-A69A-4BA2-90DA-4B7B8DB4152C}" type="slidenum">
              <a:rPr lang="en-US" altLang="en-US" smtClean="0">
                <a:latin typeface="Calibri" panose="020F0502020204030204" pitchFamily="34" charset="0"/>
              </a:rPr>
              <a:pPr/>
              <a:t>19</a:t>
            </a:fld>
            <a:endParaRPr lang="en-US" altLang="en-US">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0DB826B-2A33-49A6-B325-08AC59431C69}" type="slidenum">
              <a:rPr lang="en-US" altLang="en-US" smtClean="0">
                <a:latin typeface="Calibri" panose="020F0502020204030204" pitchFamily="34" charset="0"/>
              </a:rPr>
              <a:pPr/>
              <a:t>20</a:t>
            </a:fld>
            <a:endParaRPr lang="en-US" altLang="en-US">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0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7ABEACC-375B-49AB-AD13-55832FEFD570}" type="slidenum">
              <a:rPr lang="en-US" altLang="en-US" smtClean="0">
                <a:latin typeface="Calibri" panose="020F0502020204030204" pitchFamily="34" charset="0"/>
              </a:rPr>
              <a:pPr/>
              <a:t>22</a:t>
            </a:fld>
            <a:endParaRPr lang="en-US" altLang="en-US">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85E415F-9219-4059-87B9-E38D4FD4E687}" type="slidenum">
              <a:rPr lang="en-US" altLang="en-US" smtClean="0">
                <a:latin typeface="Calibri" panose="020F0502020204030204" pitchFamily="34" charset="0"/>
              </a:rPr>
              <a:pPr/>
              <a:t>23</a:t>
            </a:fld>
            <a:endParaRPr lang="en-US" altLang="en-US">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BBDD842-2FB9-4D95-A284-4ADFDD8B7DC7}" type="slidenum">
              <a:rPr lang="en-US" altLang="en-US" smtClean="0">
                <a:latin typeface="Calibri" panose="020F0502020204030204" pitchFamily="34" charset="0"/>
              </a:rPr>
              <a:pPr/>
              <a:t>24</a:t>
            </a:fld>
            <a:endParaRPr lang="en-US" altLang="en-US">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11CC626-101E-4F95-80C6-3D32BD98CD33}" type="slidenum">
              <a:rPr lang="en-US" altLang="en-US" smtClean="0">
                <a:latin typeface="Calibri" panose="020F0502020204030204" pitchFamily="34" charset="0"/>
              </a:rPr>
              <a:pPr/>
              <a:t>31</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9A7B77-4AA9-413F-9CFC-1AE43BDCEA22}" type="slidenum">
              <a:rPr lang="en-US" altLang="en-US" smtClean="0"/>
              <a:pPr>
                <a:spcBef>
                  <a:spcPct val="0"/>
                </a:spcBef>
              </a:pPr>
              <a:t>3</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EDC161-D57D-4424-891D-1EF8FEE5F46A}" type="slidenum">
              <a:rPr lang="en-US" altLang="en-US" smtClean="0">
                <a:latin typeface="Calibri" panose="020F0502020204030204" pitchFamily="34" charset="0"/>
              </a:rPr>
              <a:pPr/>
              <a:t>33</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B0C1E51-0533-400C-BFE4-2C8C59E15B47}" type="slidenum">
              <a:rPr lang="en-US" altLang="en-US" smtClean="0">
                <a:latin typeface="Calibri" panose="020F0502020204030204" pitchFamily="34" charset="0"/>
              </a:rPr>
              <a:pPr/>
              <a:t>34</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C17BAB2-011F-443E-B877-423D0401F706}" type="slidenum">
              <a:rPr lang="en-US" altLang="en-US" smtClean="0">
                <a:latin typeface="Calibri" panose="020F0502020204030204" pitchFamily="34" charset="0"/>
              </a:rPr>
              <a:pPr/>
              <a:t>35</a:t>
            </a:fld>
            <a:endParaRPr lang="en-US" altLang="en-US">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45EF710-7E45-4295-836A-A7BE4DFD7822}" type="slidenum">
              <a:rPr lang="en-US" altLang="en-US" smtClean="0"/>
              <a:pPr>
                <a:spcBef>
                  <a:spcPct val="0"/>
                </a:spcBef>
              </a:pPr>
              <a:t>40</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dirty="0"/>
              <a:t>In Fig. 4.1, the elements of counter-controlled repetition are defined in lines 8, 10 and 13. </a:t>
            </a:r>
          </a:p>
          <a:p>
            <a:pPr marL="171450" indent="-171450">
              <a:buFont typeface="Arial" panose="020B0604020202020204" pitchFamily="34" charset="0"/>
              <a:buChar char="•"/>
              <a:defRPr/>
            </a:pPr>
            <a:r>
              <a:rPr lang="en-US" dirty="0"/>
              <a:t>Line 8 declares the control variable (counter) as an </a:t>
            </a:r>
            <a:r>
              <a:rPr lang="en-US" dirty="0" err="1"/>
              <a:t>int</a:t>
            </a:r>
            <a:r>
              <a:rPr lang="en-US" dirty="0"/>
              <a:t>, reserves space for it in memory and sets its initial value to 1. </a:t>
            </a:r>
          </a:p>
          <a:p>
            <a:pPr marL="171450" indent="-171450">
              <a:buFont typeface="Arial" panose="020B0604020202020204" pitchFamily="34" charset="0"/>
              <a:buChar char="•"/>
              <a:defRPr/>
            </a:pPr>
            <a:r>
              <a:rPr lang="en-US" dirty="0"/>
              <a:t>The loop-continuation condition in the while (line 10) tests whether the value of the control variable is less than or equal to 10 (the final value for which the condition is true). </a:t>
            </a:r>
          </a:p>
          <a:p>
            <a:pPr marL="171450" indent="-171450">
              <a:buFont typeface="Arial" panose="020B0604020202020204" pitchFamily="34" charset="0"/>
              <a:buChar char="•"/>
              <a:defRPr/>
            </a:pPr>
            <a:r>
              <a:rPr lang="en-US" dirty="0"/>
              <a:t>Line 13 increments the control variable by 1 for each iteration of the loop. </a:t>
            </a:r>
          </a:p>
          <a:p>
            <a:pPr>
              <a:defRPr/>
            </a:pPr>
            <a:endParaRPr lang="en-US" dirty="0"/>
          </a:p>
        </p:txBody>
      </p:sp>
      <p:sp>
        <p:nvSpPr>
          <p:cNvPr id="77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2380F34-0F9A-4FC7-AF98-4D0E45862F0F}" type="slidenum">
              <a:rPr lang="en-US" altLang="en-US" smtClean="0">
                <a:latin typeface="Calibri" panose="020F0502020204030204" pitchFamily="34" charset="0"/>
              </a:rPr>
              <a:pPr/>
              <a:t>41</a:t>
            </a:fld>
            <a:endParaRPr lang="en-US" altLang="en-US">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6FF3C3D-89E8-47D1-ADD3-F11E4AECBB55}" type="slidenum">
              <a:rPr lang="en-US" altLang="en-US" smtClean="0"/>
              <a:pPr>
                <a:spcBef>
                  <a:spcPct val="0"/>
                </a:spcBef>
              </a:pPr>
              <a:t>43</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lnSpc>
                <a:spcPct val="90000"/>
              </a:lnSpc>
              <a:buFont typeface="Arial" panose="020B0604020202020204" pitchFamily="34" charset="0"/>
              <a:buChar char="•"/>
              <a:defRPr/>
            </a:pPr>
            <a:r>
              <a:rPr lang="en-US" altLang="en-US" dirty="0">
                <a:solidFill>
                  <a:srgbClr val="000000"/>
                </a:solidFill>
                <a:latin typeface="Times New Roman" panose="02020603050405020304" pitchFamily="18" charset="0"/>
              </a:rPr>
              <a:t>When the </a:t>
            </a:r>
            <a:r>
              <a:rPr lang="en-US" altLang="en-US" dirty="0">
                <a:solidFill>
                  <a:srgbClr val="000000"/>
                </a:solidFill>
                <a:latin typeface="Lucida Console" panose="020B0609040504020204" pitchFamily="49" charset="0"/>
              </a:rPr>
              <a:t>for</a:t>
            </a:r>
            <a:r>
              <a:rPr lang="en-US" altLang="en-US" dirty="0">
                <a:solidFill>
                  <a:srgbClr val="000000"/>
                </a:solidFill>
                <a:latin typeface="Times New Roman" panose="02020603050405020304" pitchFamily="18" charset="0"/>
              </a:rPr>
              <a:t> statement begins executing, the control variable is declared and initialized.</a:t>
            </a:r>
          </a:p>
          <a:p>
            <a:pPr marL="171450" indent="-171450" eaLnBrk="1" hangingPunct="1">
              <a:lnSpc>
                <a:spcPct val="90000"/>
              </a:lnSpc>
              <a:buFont typeface="Arial" panose="020B0604020202020204" pitchFamily="34" charset="0"/>
              <a:buChar char="•"/>
              <a:defRPr/>
            </a:pPr>
            <a:r>
              <a:rPr lang="en-US" altLang="en-US" dirty="0">
                <a:solidFill>
                  <a:srgbClr val="000000"/>
                </a:solidFill>
                <a:latin typeface="Times New Roman" panose="02020603050405020304" pitchFamily="18" charset="0"/>
              </a:rPr>
              <a:t>Next, the program checks the loop-continuation condition, which is between the two required semicolons. </a:t>
            </a:r>
          </a:p>
          <a:p>
            <a:pPr marL="171450" indent="-171450" eaLnBrk="1" hangingPunct="1">
              <a:lnSpc>
                <a:spcPct val="90000"/>
              </a:lnSpc>
              <a:buFont typeface="Arial" panose="020B0604020202020204" pitchFamily="34" charset="0"/>
              <a:buChar char="•"/>
              <a:defRPr/>
            </a:pPr>
            <a:r>
              <a:rPr lang="en-US" altLang="en-US" dirty="0">
                <a:solidFill>
                  <a:srgbClr val="000000"/>
                </a:solidFill>
                <a:latin typeface="Times New Roman" panose="02020603050405020304" pitchFamily="18" charset="0"/>
              </a:rPr>
              <a:t>If the condition initially is true, the body statement executes. </a:t>
            </a:r>
          </a:p>
          <a:p>
            <a:pPr marL="171450" indent="-171450" eaLnBrk="1" hangingPunct="1">
              <a:lnSpc>
                <a:spcPct val="90000"/>
              </a:lnSpc>
              <a:buFont typeface="Arial" panose="020B0604020202020204" pitchFamily="34" charset="0"/>
              <a:buChar char="•"/>
              <a:defRPr/>
            </a:pPr>
            <a:r>
              <a:rPr lang="en-US" altLang="en-US" dirty="0">
                <a:solidFill>
                  <a:srgbClr val="000000"/>
                </a:solidFill>
                <a:latin typeface="Times New Roman" panose="02020603050405020304" pitchFamily="18" charset="0"/>
              </a:rPr>
              <a:t>After executing the loop’s body, the program increments the control variable in the increment expression, which appears to the right of the second semicolon. </a:t>
            </a:r>
          </a:p>
          <a:p>
            <a:pPr marL="171450" indent="-171450" eaLnBrk="1" hangingPunct="1">
              <a:lnSpc>
                <a:spcPct val="90000"/>
              </a:lnSpc>
              <a:buFont typeface="Arial" panose="020B0604020202020204" pitchFamily="34" charset="0"/>
              <a:buChar char="•"/>
              <a:defRPr/>
            </a:pPr>
            <a:r>
              <a:rPr lang="en-US" altLang="en-US" dirty="0">
                <a:solidFill>
                  <a:srgbClr val="000000"/>
                </a:solidFill>
                <a:latin typeface="Times New Roman" panose="02020603050405020304" pitchFamily="18" charset="0"/>
              </a:rPr>
              <a:t>Then the loop-continuation test is performed again to determine whether the program should continue with the next iteration of the loop. </a:t>
            </a:r>
          </a:p>
          <a:p>
            <a:pPr marL="171450" indent="-171450" eaLnBrk="1" hangingPunct="1">
              <a:lnSpc>
                <a:spcPct val="90000"/>
              </a:lnSpc>
              <a:buFont typeface="Arial" panose="020B0604020202020204" pitchFamily="34" charset="0"/>
              <a:buChar char="•"/>
              <a:defRPr/>
            </a:pPr>
            <a:r>
              <a:rPr lang="en-US" altLang="en-US" dirty="0">
                <a:solidFill>
                  <a:srgbClr val="000000"/>
                </a:solidFill>
                <a:latin typeface="Times New Roman" panose="02020603050405020304" pitchFamily="18" charset="0"/>
              </a:rPr>
              <a:t>A common logic error with counter-controlled repetition is an </a:t>
            </a:r>
            <a:r>
              <a:rPr lang="en-US" altLang="en-US" b="1" dirty="0">
                <a:solidFill>
                  <a:srgbClr val="0000FF"/>
                </a:solidFill>
                <a:latin typeface="Times New Roman" panose="02020603050405020304" pitchFamily="18" charset="0"/>
                <a:cs typeface="Times New Roman" panose="02020603050405020304" pitchFamily="18" charset="0"/>
              </a:rPr>
              <a:t>off-by-one error</a:t>
            </a:r>
            <a:r>
              <a:rPr lang="en-US" altLang="en-US" b="1" dirty="0">
                <a:solidFill>
                  <a:srgbClr val="000000"/>
                </a:solidFill>
                <a:latin typeface="Times New Roman" panose="02020603050405020304" pitchFamily="18" charset="0"/>
                <a:cs typeface="Times New Roman" panose="02020603050405020304" pitchFamily="18" charset="0"/>
              </a:rPr>
              <a:t>.</a:t>
            </a:r>
          </a:p>
          <a:p>
            <a:pPr eaLnBrk="1" hangingPunct="1">
              <a:spcBef>
                <a:spcPct val="0"/>
              </a:spcBef>
              <a:defRPr/>
            </a:pPr>
            <a:endParaRPr lang="en-US" altLang="en-US" dirty="0"/>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3B695F5-DDFA-4B80-BCAC-AFAC2B8FB485}" type="slidenum">
              <a:rPr lang="en-US" altLang="en-US" smtClean="0"/>
              <a:pPr>
                <a:spcBef>
                  <a:spcPct val="0"/>
                </a:spcBef>
              </a:pPr>
              <a:t>44</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0720F1-0341-49B7-BCD2-FDF56A1F82A8}" type="slidenum">
              <a:rPr lang="en-US" altLang="en-US" smtClean="0"/>
              <a:pPr>
                <a:spcBef>
                  <a:spcPct val="0"/>
                </a:spcBef>
              </a:pPr>
              <a:t>45</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C589A1A-0B4F-4899-930D-502382CBA82E}" type="slidenum">
              <a:rPr lang="en-US" altLang="en-US" smtClean="0"/>
              <a:pPr>
                <a:spcBef>
                  <a:spcPct val="0"/>
                </a:spcBef>
              </a:pPr>
              <a:t>47</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BF4ED5D-C44A-43E6-9BB3-CF30FC38C5A7}" type="slidenum">
              <a:rPr lang="en-US" altLang="en-US" smtClean="0"/>
              <a:pPr>
                <a:spcBef>
                  <a:spcPct val="0"/>
                </a:spcBef>
              </a:pPr>
              <a:t>49</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A64B5EA-EF43-4A4F-AB9D-9A24053AE047}" type="slidenum">
              <a:rPr lang="en-US" altLang="en-US" smtClean="0">
                <a:latin typeface="Calibri" panose="020F0502020204030204" pitchFamily="34" charset="0"/>
              </a:rPr>
              <a:pPr/>
              <a:t>4</a:t>
            </a:fld>
            <a:endParaRPr lang="en-US" altLang="en-US">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42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47CFA3A-1EA9-47A3-9F1A-2A0B54C4714D}" type="slidenum">
              <a:rPr lang="en-US" altLang="en-US" smtClean="0"/>
              <a:pPr>
                <a:spcBef>
                  <a:spcPct val="0"/>
                </a:spcBef>
              </a:pPr>
              <a:t>51</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62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7313DA5-1502-477F-A83F-E52EE35BAC4F}" type="slidenum">
              <a:rPr lang="en-US" altLang="en-US" smtClean="0"/>
              <a:pPr>
                <a:spcBef>
                  <a:spcPct val="0"/>
                </a:spcBef>
              </a:pPr>
              <a:t>52</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7F7AED-071E-4D2D-ACC2-46AE9BCDA3D3}" type="slidenum">
              <a:rPr lang="en-US" altLang="en-US" smtClean="0"/>
              <a:pPr>
                <a:spcBef>
                  <a:spcPct val="0"/>
                </a:spcBef>
              </a:pPr>
              <a:t>53</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35A2C72-797C-4C82-8C85-8C479B157676}" type="slidenum">
              <a:rPr lang="en-US" altLang="en-US" smtClean="0"/>
              <a:pPr>
                <a:spcBef>
                  <a:spcPct val="0"/>
                </a:spcBef>
              </a:pPr>
              <a:t>55</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34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7B638AC-8D66-4956-A226-463854275AFA}" type="slidenum">
              <a:rPr lang="en-US" altLang="en-US" smtClean="0"/>
              <a:pPr>
                <a:spcBef>
                  <a:spcPct val="0"/>
                </a:spcBef>
              </a:pPr>
              <a:t>56</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951AC77-33E8-41F7-9AE1-E0DEF8620301}" type="slidenum">
              <a:rPr lang="en-US" altLang="en-US" smtClean="0"/>
              <a:pPr>
                <a:spcBef>
                  <a:spcPct val="0"/>
                </a:spcBef>
              </a:pPr>
              <a:t>58</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D30EFA-17A8-4DA5-BCD2-A44A03A93766}" type="slidenum">
              <a:rPr lang="en-US" altLang="en-US" smtClean="0"/>
              <a:pPr>
                <a:spcBef>
                  <a:spcPct val="0"/>
                </a:spcBef>
              </a:pPr>
              <a:t>59</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16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70A8A9E-B485-439F-A8DF-08AB97EC8F5E}" type="slidenum">
              <a:rPr lang="en-US" altLang="en-US" smtClean="0"/>
              <a:pPr>
                <a:spcBef>
                  <a:spcPct val="0"/>
                </a:spcBef>
              </a:pPr>
              <a:t>61</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46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0758EE4-EFD3-445A-8105-5755C7D3796B}" type="slidenum">
              <a:rPr lang="en-US" altLang="en-US" smtClean="0"/>
              <a:pPr>
                <a:spcBef>
                  <a:spcPct val="0"/>
                </a:spcBef>
              </a:pPr>
              <a:t>63</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67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45F7BD2-7744-4A05-9E5D-0E078ECEE791}" type="slidenum">
              <a:rPr lang="en-US" altLang="en-US" smtClean="0"/>
              <a:pPr>
                <a:spcBef>
                  <a:spcPct val="0"/>
                </a:spcBef>
              </a:pPr>
              <a:t>64</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marL="171450" indent="-171450" eaLnBrk="1" hangingPunct="1">
              <a:lnSpc>
                <a:spcPct val="90000"/>
              </a:lnSpc>
              <a:buFont typeface="Arial" panose="020B0604020202020204" pitchFamily="34" charset="0"/>
              <a:buChar char="•"/>
              <a:defRPr/>
            </a:pPr>
            <a:r>
              <a:rPr lang="en-US" altLang="en-US" dirty="0">
                <a:solidFill>
                  <a:srgbClr val="000000"/>
                </a:solidFill>
                <a:latin typeface="Times New Roman" panose="02020603050405020304" pitchFamily="18" charset="0"/>
              </a:rPr>
              <a:t>Each iteration multiplies </a:t>
            </a:r>
            <a:r>
              <a:rPr lang="en-US" altLang="en-US" dirty="0">
                <a:solidFill>
                  <a:srgbClr val="000000"/>
                </a:solidFill>
                <a:latin typeface="Lucida Console" panose="020B0609040504020204" pitchFamily="49" charset="0"/>
              </a:rPr>
              <a:t>product</a:t>
            </a:r>
            <a:r>
              <a:rPr lang="en-US" altLang="en-US" dirty="0">
                <a:solidFill>
                  <a:srgbClr val="000000"/>
                </a:solidFill>
                <a:latin typeface="Times New Roman" panose="02020603050405020304" pitchFamily="18" charset="0"/>
              </a:rPr>
              <a:t> by 3, so </a:t>
            </a:r>
            <a:r>
              <a:rPr lang="en-US" altLang="en-US" dirty="0">
                <a:solidFill>
                  <a:srgbClr val="000000"/>
                </a:solidFill>
                <a:latin typeface="Lucida Console" panose="020B0609040504020204" pitchFamily="49" charset="0"/>
              </a:rPr>
              <a:t>product</a:t>
            </a:r>
            <a:r>
              <a:rPr lang="en-US" altLang="en-US" dirty="0">
                <a:solidFill>
                  <a:srgbClr val="000000"/>
                </a:solidFill>
                <a:latin typeface="Times New Roman" panose="02020603050405020304" pitchFamily="18" charset="0"/>
              </a:rPr>
              <a:t> takes on the values 9, 27, 81 and 243 successively. </a:t>
            </a:r>
          </a:p>
          <a:p>
            <a:pPr marL="171450" indent="-171450" eaLnBrk="1" hangingPunct="1">
              <a:lnSpc>
                <a:spcPct val="90000"/>
              </a:lnSpc>
              <a:buFont typeface="Arial" panose="020B0604020202020204" pitchFamily="34" charset="0"/>
              <a:buChar char="•"/>
              <a:defRPr/>
            </a:pPr>
            <a:r>
              <a:rPr lang="en-US" altLang="en-US" dirty="0">
                <a:solidFill>
                  <a:srgbClr val="000000"/>
                </a:solidFill>
                <a:latin typeface="Times New Roman" panose="02020603050405020304" pitchFamily="18" charset="0"/>
              </a:rPr>
              <a:t>When </a:t>
            </a:r>
            <a:r>
              <a:rPr lang="en-US" altLang="en-US" dirty="0">
                <a:solidFill>
                  <a:srgbClr val="000000"/>
                </a:solidFill>
                <a:latin typeface="Lucida Console" panose="020B0609040504020204" pitchFamily="49" charset="0"/>
              </a:rPr>
              <a:t>product</a:t>
            </a:r>
            <a:r>
              <a:rPr lang="en-US" altLang="en-US" dirty="0">
                <a:solidFill>
                  <a:srgbClr val="000000"/>
                </a:solidFill>
                <a:latin typeface="Times New Roman" panose="02020603050405020304" pitchFamily="18" charset="0"/>
              </a:rPr>
              <a:t> becomes 243—</a:t>
            </a:r>
            <a:r>
              <a:rPr lang="en-US" altLang="en-US" dirty="0">
                <a:solidFill>
                  <a:srgbClr val="000000"/>
                </a:solidFill>
                <a:latin typeface="Lucida Console" panose="020B0609040504020204" pitchFamily="49" charset="0"/>
              </a:rPr>
              <a:t>product</a:t>
            </a:r>
            <a:r>
              <a:rPr lang="en-US" altLang="en-US" dirty="0">
                <a:solidFill>
                  <a:srgbClr val="000000"/>
                </a:solidFill>
                <a:latin typeface="Times New Roman" panose="02020603050405020304" pitchFamily="18" charset="0"/>
              </a:rPr>
              <a:t> </a:t>
            </a:r>
            <a:r>
              <a:rPr lang="en-US" altLang="en-US" dirty="0">
                <a:solidFill>
                  <a:srgbClr val="000000"/>
                </a:solidFill>
                <a:latin typeface="Lucida Console" panose="020B0609040504020204" pitchFamily="49" charset="0"/>
              </a:rPr>
              <a:t>&lt;=</a:t>
            </a:r>
            <a:r>
              <a:rPr lang="en-US" altLang="en-US" dirty="0">
                <a:solidFill>
                  <a:srgbClr val="000000"/>
                </a:solidFill>
                <a:latin typeface="Times New Roman" panose="02020603050405020304" pitchFamily="18" charset="0"/>
              </a:rPr>
              <a:t> </a:t>
            </a:r>
            <a:r>
              <a:rPr lang="en-US" altLang="en-US" dirty="0">
                <a:solidFill>
                  <a:srgbClr val="000000"/>
                </a:solidFill>
                <a:latin typeface="Lucida Console" panose="020B0609040504020204" pitchFamily="49" charset="0"/>
              </a:rPr>
              <a:t>100</a:t>
            </a:r>
            <a:r>
              <a:rPr lang="en-US" altLang="en-US" dirty="0">
                <a:solidFill>
                  <a:srgbClr val="000000"/>
                </a:solidFill>
                <a:latin typeface="Times New Roman" panose="02020603050405020304" pitchFamily="18" charset="0"/>
              </a:rPr>
              <a:t>—becomes false. </a:t>
            </a:r>
          </a:p>
          <a:p>
            <a:pPr marL="171450" indent="-171450" eaLnBrk="1" hangingPunct="1">
              <a:lnSpc>
                <a:spcPct val="90000"/>
              </a:lnSpc>
              <a:buFont typeface="Arial" panose="020B0604020202020204" pitchFamily="34" charset="0"/>
              <a:buChar char="•"/>
              <a:defRPr/>
            </a:pPr>
            <a:r>
              <a:rPr lang="en-US" altLang="en-US" dirty="0">
                <a:solidFill>
                  <a:srgbClr val="000000"/>
                </a:solidFill>
                <a:latin typeface="Times New Roman" panose="02020603050405020304" pitchFamily="18" charset="0"/>
              </a:rPr>
              <a:t>Repetition terminates. The final value of </a:t>
            </a:r>
            <a:r>
              <a:rPr lang="en-US" altLang="en-US" dirty="0">
                <a:solidFill>
                  <a:srgbClr val="000000"/>
                </a:solidFill>
                <a:latin typeface="Lucida Console" panose="020B0609040504020204" pitchFamily="49" charset="0"/>
              </a:rPr>
              <a:t>product</a:t>
            </a:r>
            <a:r>
              <a:rPr lang="en-US" altLang="en-US" dirty="0">
                <a:solidFill>
                  <a:srgbClr val="000000"/>
                </a:solidFill>
                <a:latin typeface="Times New Roman" panose="02020603050405020304" pitchFamily="18" charset="0"/>
              </a:rPr>
              <a:t> is 243. </a:t>
            </a:r>
          </a:p>
          <a:p>
            <a:pPr marL="171450" indent="-171450" eaLnBrk="1" hangingPunct="1">
              <a:lnSpc>
                <a:spcPct val="90000"/>
              </a:lnSpc>
              <a:buFont typeface="Arial" panose="020B0604020202020204" pitchFamily="34" charset="0"/>
              <a:buChar char="•"/>
              <a:defRPr/>
            </a:pPr>
            <a:r>
              <a:rPr lang="en-US" altLang="en-US" dirty="0">
                <a:solidFill>
                  <a:srgbClr val="000000"/>
                </a:solidFill>
                <a:latin typeface="Times New Roman" panose="02020603050405020304" pitchFamily="18" charset="0"/>
              </a:rPr>
              <a:t>Program execution continues with the next statement after the </a:t>
            </a:r>
            <a:r>
              <a:rPr lang="en-US" altLang="en-US" dirty="0">
                <a:solidFill>
                  <a:srgbClr val="000000"/>
                </a:solidFill>
                <a:latin typeface="Lucida Console" panose="020B0609040504020204" pitchFamily="49" charset="0"/>
              </a:rPr>
              <a:t>while</a:t>
            </a:r>
            <a:r>
              <a:rPr lang="en-US" altLang="en-US" dirty="0">
                <a:solidFill>
                  <a:srgbClr val="000000"/>
                </a:solidFill>
                <a:latin typeface="Times New Roman" panose="02020603050405020304" pitchFamily="18" charset="0"/>
              </a:rPr>
              <a:t> statement.</a:t>
            </a:r>
          </a:p>
          <a:p>
            <a:pPr>
              <a:defRPr/>
            </a:pPr>
            <a:endParaRPr lang="en-US" dirty="0"/>
          </a:p>
        </p:txBody>
      </p:sp>
      <p:sp>
        <p:nvSpPr>
          <p:cNvPr id="20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68B0BF5-EE37-4D54-BC1B-297053266B21}" type="slidenum">
              <a:rPr lang="en-US" altLang="en-US" smtClean="0">
                <a:latin typeface="Calibri" panose="020F0502020204030204" pitchFamily="34" charset="0"/>
              </a:rPr>
              <a:pPr/>
              <a:t>5</a:t>
            </a:fld>
            <a:endParaRPr lang="en-US" altLang="en-US">
              <a:latin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187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8232AF0-AB06-4897-A75A-FEB550352633}" type="slidenum">
              <a:rPr lang="en-US" altLang="en-US" smtClean="0"/>
              <a:pPr>
                <a:spcBef>
                  <a:spcPct val="0"/>
                </a:spcBef>
              </a:pPr>
              <a:t>65</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C24B1F5-D067-4E81-976E-064D17DF861D}" type="slidenum">
              <a:rPr lang="en-US" altLang="en-US" smtClean="0"/>
              <a:pPr>
                <a:spcBef>
                  <a:spcPct val="0"/>
                </a:spcBef>
              </a:pPr>
              <a:t>66</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20000"/>
          </a:bodyPr>
          <a:lstStyle/>
          <a:p>
            <a:pPr marL="342900" indent="-342900" eaLnBrk="1" hangingPunct="1">
              <a:lnSpc>
                <a:spcPct val="90000"/>
              </a:lnSpc>
              <a:buFont typeface="Arial" panose="020B0604020202020204" pitchFamily="34" charset="0"/>
              <a:buChar char="•"/>
              <a:defRPr/>
            </a:pPr>
            <a:r>
              <a:rPr lang="en-US" altLang="en-US" sz="2300" dirty="0">
                <a:solidFill>
                  <a:srgbClr val="000000"/>
                </a:solidFill>
                <a:latin typeface="Times New Roman" panose="02020603050405020304" pitchFamily="18" charset="0"/>
              </a:rPr>
              <a:t>The UML represents both the </a:t>
            </a:r>
            <a:r>
              <a:rPr lang="en-US" altLang="en-US" sz="2300" dirty="0">
                <a:solidFill>
                  <a:srgbClr val="0000FF"/>
                </a:solidFill>
                <a:latin typeface="Times New Roman" panose="02020603050405020304" pitchFamily="18" charset="0"/>
              </a:rPr>
              <a:t>merge symbol</a:t>
            </a:r>
            <a:r>
              <a:rPr lang="en-US" altLang="en-US" sz="2300" dirty="0">
                <a:solidFill>
                  <a:srgbClr val="000000"/>
                </a:solidFill>
                <a:latin typeface="Times New Roman" panose="02020603050405020304" pitchFamily="18" charset="0"/>
              </a:rPr>
              <a:t> and the decision symbol as diamonds. </a:t>
            </a:r>
          </a:p>
          <a:p>
            <a:pPr marL="342900" indent="-342900" eaLnBrk="1" hangingPunct="1">
              <a:lnSpc>
                <a:spcPct val="90000"/>
              </a:lnSpc>
              <a:buFont typeface="Arial" panose="020B0604020202020204" pitchFamily="34" charset="0"/>
              <a:buChar char="•"/>
              <a:defRPr/>
            </a:pPr>
            <a:r>
              <a:rPr lang="en-US" altLang="en-US" sz="2300" dirty="0">
                <a:solidFill>
                  <a:srgbClr val="000000"/>
                </a:solidFill>
                <a:latin typeface="Times New Roman" panose="02020603050405020304" pitchFamily="18" charset="0"/>
              </a:rPr>
              <a:t>The merge symbol joins two flows of activity into one. </a:t>
            </a:r>
          </a:p>
          <a:p>
            <a:pPr marL="342900" indent="-342900" eaLnBrk="1" hangingPunct="1">
              <a:lnSpc>
                <a:spcPct val="90000"/>
              </a:lnSpc>
              <a:buFont typeface="Arial" panose="020B0604020202020204" pitchFamily="34" charset="0"/>
              <a:buChar char="•"/>
              <a:defRPr/>
            </a:pPr>
            <a:r>
              <a:rPr lang="en-US" altLang="en-US" sz="2300" dirty="0">
                <a:solidFill>
                  <a:srgbClr val="000000"/>
                </a:solidFill>
                <a:latin typeface="Times New Roman" panose="02020603050405020304" pitchFamily="18" charset="0"/>
              </a:rPr>
              <a:t>The decision and merge symbols can be distinguished by the number of “incoming” and “outgoing” transition arrows. </a:t>
            </a:r>
          </a:p>
          <a:p>
            <a:pPr marL="800100" lvl="1" indent="-342900" eaLnBrk="1" hangingPunct="1">
              <a:lnSpc>
                <a:spcPct val="90000"/>
              </a:lnSpc>
              <a:buFont typeface="Arial" panose="020B0604020202020204" pitchFamily="34" charset="0"/>
              <a:buChar char="•"/>
              <a:defRPr/>
            </a:pPr>
            <a:r>
              <a:rPr lang="en-US" altLang="en-US" sz="2000" dirty="0">
                <a:solidFill>
                  <a:srgbClr val="000000"/>
                </a:solidFill>
                <a:latin typeface="Times New Roman" panose="02020603050405020304" pitchFamily="18" charset="0"/>
              </a:rPr>
              <a:t>A decision symbol has one transition arrow pointing to the diamond and two or more pointing out from it to indicate possible transitions from that point. Each transition arrow pointing out of a decision symbol has a guard condition next to it. </a:t>
            </a:r>
          </a:p>
          <a:p>
            <a:pPr marL="800100" lvl="1" indent="-342900" eaLnBrk="1" hangingPunct="1">
              <a:lnSpc>
                <a:spcPct val="90000"/>
              </a:lnSpc>
              <a:buFont typeface="Arial" panose="020B0604020202020204" pitchFamily="34" charset="0"/>
              <a:buChar char="•"/>
              <a:defRPr/>
            </a:pPr>
            <a:r>
              <a:rPr lang="en-US" altLang="en-US" sz="2000" dirty="0">
                <a:solidFill>
                  <a:srgbClr val="000000"/>
                </a:solidFill>
                <a:latin typeface="Times New Roman" panose="02020603050405020304" pitchFamily="18" charset="0"/>
              </a:rPr>
              <a:t>A merge symbol has two or more transition arrows pointing to the diamond and only one pointing from the diamond, to indicate multiple activity flows merging to continue the activity. None of the transition arrows associated with a merge symbol has a guard condition.</a:t>
            </a:r>
          </a:p>
          <a:p>
            <a:pPr eaLnBrk="1" hangingPunct="1">
              <a:spcBef>
                <a:spcPct val="0"/>
              </a:spcBef>
              <a:defRPr/>
            </a:pPr>
            <a:endParaRPr lang="en-US" altLang="en-US" dirty="0"/>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5B2D7F3-4758-4CF9-B1F2-1CAA7B009F83}" type="slidenum">
              <a:rPr lang="en-US" altLang="en-US" smtClean="0">
                <a:latin typeface="Calibri" panose="020F0502020204030204" pitchFamily="34" charset="0"/>
              </a:rPr>
              <a:pPr/>
              <a:t>7</a:t>
            </a:fld>
            <a:endParaRPr lang="en-US"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D75EB0E-F31B-4384-85CF-F06FEFC53021}" type="slidenum">
              <a:rPr lang="en-US" altLang="en-US" smtClean="0">
                <a:latin typeface="Calibri" panose="020F0502020204030204" pitchFamily="34" charset="0"/>
              </a:rPr>
              <a:pPr/>
              <a:t>8</a:t>
            </a:fld>
            <a:endParaRPr lang="en-US"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AF46B29-273A-4C2F-8DCF-E1327628A9F7}" type="slidenum">
              <a:rPr lang="en-US" altLang="en-US" smtClean="0">
                <a:latin typeface="Calibri" panose="020F0502020204030204" pitchFamily="34" charset="0"/>
              </a:rPr>
              <a:pPr/>
              <a:t>10</a:t>
            </a:fld>
            <a:endParaRPr lang="en-US"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BB9FC8-32CD-4DD0-AC0C-EF05B44C31FB}" type="slidenum">
              <a:rPr lang="en-US" altLang="en-US" smtClean="0">
                <a:latin typeface="Calibri" panose="020F0502020204030204" pitchFamily="34" charset="0"/>
              </a:rPr>
              <a:pPr/>
              <a:t>13</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2AD80CC-51A8-4C68-B5A1-DA2C19A14E2F}" type="slidenum">
              <a:rPr lang="en-US" altLang="en-US" smtClean="0">
                <a:latin typeface="Calibri" panose="020F0502020204030204" pitchFamily="34" charset="0"/>
              </a:rPr>
              <a:pPr/>
              <a:t>14</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jpeg"/><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3"/>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5" name="Group 18"/>
          <p:cNvGrpSpPr>
            <a:grpSpLocks/>
          </p:cNvGrpSpPr>
          <p:nvPr/>
        </p:nvGrpSpPr>
        <p:grpSpPr bwMode="auto">
          <a:xfrm>
            <a:off x="-3175" y="4953000"/>
            <a:ext cx="9147175" cy="1911350"/>
            <a:chOff x="-3765" y="4832896"/>
            <a:chExt cx="9147765" cy="2032192"/>
          </a:xfrm>
        </p:grpSpPr>
        <p:sp>
          <p:nvSpPr>
            <p:cNvPr id="6" name="Freeform 19"/>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7" name="Freeform 20"/>
            <p:cNvSpPr>
              <a:spLocks/>
            </p:cNvSpPr>
            <p:nvPr/>
          </p:nvSpPr>
          <p:spPr bwMode="auto">
            <a:xfrm>
              <a:off x="35926" y="5135025"/>
              <a:ext cx="9108074" cy="838869"/>
            </a:xfrm>
            <a:custGeom>
              <a:avLst/>
              <a:gdLst>
                <a:gd name="T0" fmla="*/ 0 w 5760"/>
                <a:gd name="T1" fmla="*/ 0 h 528"/>
                <a:gd name="T2" fmla="*/ 2147483646 w 5760"/>
                <a:gd name="T3" fmla="*/ 0 h 528"/>
                <a:gd name="T4" fmla="*/ 2147483646 w 5760"/>
                <a:gd name="T5" fmla="*/ 2147483646 h 528"/>
                <a:gd name="T6" fmla="*/ 2147483646 w 5760"/>
                <a:gd name="T7" fmla="*/ 0 h 528"/>
                <a:gd name="T8" fmla="*/ 0 60000 65536"/>
                <a:gd name="T9" fmla="*/ 0 60000 65536"/>
                <a:gd name="T10" fmla="*/ 0 60000 65536"/>
                <a:gd name="T11" fmla="*/ 0 60000 65536"/>
                <a:gd name="T12" fmla="*/ 0 w 5760"/>
                <a:gd name="T13" fmla="*/ 0 h 528"/>
                <a:gd name="T14" fmla="*/ 5760 w 5760"/>
                <a:gd name="T15" fmla="*/ 528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8" name="Freeform 22"/>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 name="Straight Connector 9"/>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11" name="Action Button: Forward or Next 24">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a:t>Click to edit Master subtitle style</a:t>
            </a:r>
          </a:p>
        </p:txBody>
      </p:sp>
      <p:sp>
        <p:nvSpPr>
          <p:cNvPr id="12" name="Date Placeholder 29"/>
          <p:cNvSpPr>
            <a:spLocks noGrp="1"/>
          </p:cNvSpPr>
          <p:nvPr>
            <p:ph type="dt" sz="half" idx="10"/>
          </p:nvPr>
        </p:nvSpPr>
        <p:spPr/>
        <p:txBody>
          <a:bodyPr/>
          <a:lstStyle>
            <a:lvl1pPr>
              <a:defRPr>
                <a:solidFill>
                  <a:srgbClr val="FFFFFF"/>
                </a:solidFill>
              </a:defRPr>
            </a:lvl1pPr>
            <a:extLst/>
          </a:lstStyle>
          <a:p>
            <a:pPr>
              <a:defRPr/>
            </a:pPr>
            <a:fld id="{9D021B8D-ABCB-4859-96D4-A0DC5AEEDAA7}" type="datetime1">
              <a:rPr lang="en-US"/>
              <a:pPr>
                <a:defRPr/>
              </a:pPr>
              <a:t>3/1/17</a:t>
            </a:fld>
            <a:endParaRPr lang="en-US"/>
          </a:p>
        </p:txBody>
      </p:sp>
      <p:sp>
        <p:nvSpPr>
          <p:cNvPr id="13" name="Slide Number Placeholder 26"/>
          <p:cNvSpPr>
            <a:spLocks noGrp="1"/>
          </p:cNvSpPr>
          <p:nvPr>
            <p:ph type="sldNum" sz="quarter" idx="11"/>
          </p:nvPr>
        </p:nvSpPr>
        <p:spPr/>
        <p:txBody>
          <a:bodyPr/>
          <a:lstStyle>
            <a:lvl1pPr>
              <a:defRPr>
                <a:solidFill>
                  <a:srgbClr val="FFFFFF"/>
                </a:solidFill>
              </a:defRPr>
            </a:lvl1pPr>
          </a:lstStyle>
          <a:p>
            <a:pPr>
              <a:defRPr/>
            </a:pPr>
            <a:fld id="{844E6424-D0B2-407D-8BB5-8C026D86FCB9}" type="slidenum">
              <a:rPr lang="en-US" altLang="en-US"/>
              <a:pPr>
                <a:defRPr/>
              </a:pPr>
              <a:t>‹#›</a:t>
            </a:fld>
            <a:endParaRPr lang="en-US" altLang="en-US"/>
          </a:p>
        </p:txBody>
      </p:sp>
      <p:sp>
        <p:nvSpPr>
          <p:cNvPr id="14" name="Footer Placeholder 18"/>
          <p:cNvSpPr>
            <a:spLocks noGrp="1"/>
          </p:cNvSpPr>
          <p:nvPr>
            <p:ph type="ftr" sz="quarter" idx="12"/>
          </p:nvPr>
        </p:nvSpPr>
        <p:spPr>
          <a:xfrm>
            <a:off x="2743200" y="6408738"/>
            <a:ext cx="3987800" cy="365125"/>
          </a:xfrm>
        </p:spPr>
        <p:txBody>
          <a:bodyPr/>
          <a:lstStyle>
            <a:lvl1pPr>
              <a:defRPr>
                <a:solidFill>
                  <a:schemeClr val="accent1">
                    <a:tint val="20000"/>
                  </a:schemeClr>
                </a:solidFill>
              </a:defRPr>
            </a:lvl1pPr>
            <a:extLst/>
          </a:lstStyle>
          <a:p>
            <a:pPr>
              <a:defRPr/>
            </a:pPr>
            <a:r>
              <a:rPr lang="en-US"/>
              <a:t>© 1992-2015 by Pearson Education, Inc. All Rights Reserved.</a:t>
            </a:r>
          </a:p>
        </p:txBody>
      </p:sp>
    </p:spTree>
    <p:extLst>
      <p:ext uri="{BB962C8B-B14F-4D97-AF65-F5344CB8AC3E}">
        <p14:creationId xmlns:p14="http://schemas.microsoft.com/office/powerpoint/2010/main" val="1874013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D66929D9-40A9-41C9-BA36-039072416688}" type="datetime1">
              <a:rPr lang="en-US"/>
              <a:pPr>
                <a:defRPr/>
              </a:pPr>
              <a:t>3/1/17</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569E6BD6-C3EE-4E5B-94A6-256AF3E15B1D}" type="slidenum">
              <a:rPr lang="en-US" altLang="en-US"/>
              <a:pPr>
                <a:defRPr/>
              </a:pPr>
              <a:t>‹#›</a:t>
            </a:fld>
            <a:endParaRPr lang="en-US" altLang="en-US"/>
          </a:p>
        </p:txBody>
      </p:sp>
    </p:spTree>
    <p:extLst>
      <p:ext uri="{BB962C8B-B14F-4D97-AF65-F5344CB8AC3E}">
        <p14:creationId xmlns:p14="http://schemas.microsoft.com/office/powerpoint/2010/main" val="4138875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EE1776FB-178B-4618-9033-B6E5A99E0CF6}" type="datetime1">
              <a:rPr lang="en-US"/>
              <a:pPr>
                <a:defRPr/>
              </a:pPr>
              <a:t>3/1/17</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BBB5CE66-F76F-4988-A521-3B22A45E82D4}" type="slidenum">
              <a:rPr lang="en-US" altLang="en-US"/>
              <a:pPr>
                <a:defRPr/>
              </a:pPr>
              <a:t>‹#›</a:t>
            </a:fld>
            <a:endParaRPr lang="en-US" altLang="en-US"/>
          </a:p>
        </p:txBody>
      </p:sp>
    </p:spTree>
    <p:extLst>
      <p:ext uri="{BB962C8B-B14F-4D97-AF65-F5344CB8AC3E}">
        <p14:creationId xmlns:p14="http://schemas.microsoft.com/office/powerpoint/2010/main" val="2176629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DE11D553-5778-44E6-BCA1-534776CDA800}" type="datetime1">
              <a:rPr lang="en-US"/>
              <a:pPr>
                <a:defRPr/>
              </a:pPr>
              <a:t>3/1/17</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 1992-2015 by Pearson Education, Inc. All Rights Reserved.</a:t>
            </a:r>
          </a:p>
        </p:txBody>
      </p:sp>
      <p:sp>
        <p:nvSpPr>
          <p:cNvPr id="6" name="Slide Number Placeholder 17"/>
          <p:cNvSpPr>
            <a:spLocks noGrp="1"/>
          </p:cNvSpPr>
          <p:nvPr>
            <p:ph type="sldNum" sz="quarter" idx="12"/>
          </p:nvPr>
        </p:nvSpPr>
        <p:spPr/>
        <p:txBody>
          <a:bodyPr/>
          <a:lstStyle>
            <a:lvl1pPr>
              <a:defRPr/>
            </a:lvl1pPr>
          </a:lstStyle>
          <a:p>
            <a:pPr>
              <a:defRPr/>
            </a:pPr>
            <a:fld id="{74DF04EE-46EB-4D87-B0D8-F49F62219A6C}" type="slidenum">
              <a:rPr lang="en-US" altLang="en-US"/>
              <a:pPr>
                <a:defRPr/>
              </a:pPr>
              <a:t>‹#›</a:t>
            </a:fld>
            <a:endParaRPr lang="en-US" altLang="en-US"/>
          </a:p>
        </p:txBody>
      </p:sp>
    </p:spTree>
    <p:extLst>
      <p:ext uri="{BB962C8B-B14F-4D97-AF65-F5344CB8AC3E}">
        <p14:creationId xmlns:p14="http://schemas.microsoft.com/office/powerpoint/2010/main" val="344256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Action Button: Back or Previous 16">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5" name="Action Button: Forward or Next 18">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rtlCol="0"/>
          <a:lstStyle/>
          <a:p>
            <a:r>
              <a:rPr lang="en-US"/>
              <a:t>Click to edit Master title style</a:t>
            </a:r>
          </a:p>
        </p:txBody>
      </p:sp>
      <p:sp>
        <p:nvSpPr>
          <p:cNvPr id="6" name="Date Placeholder 3"/>
          <p:cNvSpPr>
            <a:spLocks noGrp="1"/>
          </p:cNvSpPr>
          <p:nvPr>
            <p:ph type="dt" sz="half" idx="10"/>
          </p:nvPr>
        </p:nvSpPr>
        <p:spPr/>
        <p:txBody>
          <a:bodyPr/>
          <a:lstStyle>
            <a:lvl1pPr>
              <a:defRPr/>
            </a:lvl1pPr>
            <a:extLst/>
          </a:lstStyle>
          <a:p>
            <a:pPr>
              <a:defRPr/>
            </a:pPr>
            <a:fld id="{68A12591-F3AB-4DC6-9587-1CF8EB376253}" type="datetime1">
              <a:rPr lang="en-US"/>
              <a:pPr>
                <a:defRPr/>
              </a:pPr>
              <a:t>3/1/17</a:t>
            </a:fld>
            <a:endParaRPr lang="en-US"/>
          </a:p>
        </p:txBody>
      </p:sp>
      <p:sp>
        <p:nvSpPr>
          <p:cNvPr id="8" name="Footer Placeholder 4"/>
          <p:cNvSpPr>
            <a:spLocks noGrp="1"/>
          </p:cNvSpPr>
          <p:nvPr>
            <p:ph type="ftr" sz="quarter" idx="11"/>
          </p:nvPr>
        </p:nvSpPr>
        <p:spPr>
          <a:xfrm>
            <a:off x="4114800" y="6408738"/>
            <a:ext cx="2616200" cy="365125"/>
          </a:xfrm>
        </p:spPr>
        <p:txBody>
          <a:bodyPr/>
          <a:lstStyle>
            <a:lvl1pPr>
              <a:defRPr/>
            </a:lvl1pPr>
            <a:extLst/>
          </a:lstStyle>
          <a:p>
            <a:pPr>
              <a:defRPr/>
            </a:pPr>
            <a:r>
              <a:rPr lang="en-US"/>
              <a:t>© 1992-2015 by Pearson Education, Inc. All Rights Reserved.</a:t>
            </a:r>
          </a:p>
        </p:txBody>
      </p:sp>
      <p:sp>
        <p:nvSpPr>
          <p:cNvPr id="9" name="Slide Number Placeholder 5"/>
          <p:cNvSpPr>
            <a:spLocks noGrp="1"/>
          </p:cNvSpPr>
          <p:nvPr>
            <p:ph type="sldNum" sz="quarter" idx="12"/>
          </p:nvPr>
        </p:nvSpPr>
        <p:spPr/>
        <p:txBody>
          <a:bodyPr/>
          <a:lstStyle>
            <a:lvl1pPr>
              <a:defRPr/>
            </a:lvl1pPr>
          </a:lstStyle>
          <a:p>
            <a:pPr>
              <a:defRPr/>
            </a:pPr>
            <a:fld id="{B224FB41-1D96-47B9-9159-31BFB70A4854}" type="slidenum">
              <a:rPr lang="en-US" altLang="en-US"/>
              <a:pPr>
                <a:defRPr/>
              </a:pPr>
              <a:t>‹#›</a:t>
            </a:fld>
            <a:endParaRPr lang="en-US" altLang="en-US"/>
          </a:p>
        </p:txBody>
      </p:sp>
    </p:spTree>
    <p:extLst>
      <p:ext uri="{BB962C8B-B14F-4D97-AF65-F5344CB8AC3E}">
        <p14:creationId xmlns:p14="http://schemas.microsoft.com/office/powerpoint/2010/main" val="165576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Chevron 1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5" name="Chevron 18"/>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a:t>Click to edit Master title style</a:t>
            </a:r>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extLst/>
          </a:lstStyle>
          <a:p>
            <a:pPr>
              <a:defRPr/>
            </a:pPr>
            <a:fld id="{20262F2F-438B-4FF2-A7F9-E09D153950B6}" type="datetime1">
              <a:rPr lang="en-US"/>
              <a:pPr>
                <a:defRPr/>
              </a:pPr>
              <a:t>3/1/17</a:t>
            </a:fld>
            <a:endParaRPr lang="en-US"/>
          </a:p>
        </p:txBody>
      </p:sp>
      <p:sp>
        <p:nvSpPr>
          <p:cNvPr id="7" name="Footer Placeholder 4"/>
          <p:cNvSpPr>
            <a:spLocks noGrp="1"/>
          </p:cNvSpPr>
          <p:nvPr>
            <p:ph type="ftr" sz="quarter" idx="11"/>
          </p:nvPr>
        </p:nvSpPr>
        <p:spPr/>
        <p:txBody>
          <a:bodyPr/>
          <a:lstStyle>
            <a:lvl1pPr>
              <a:defRPr/>
            </a:lvl1pPr>
            <a:extLst/>
          </a:lstStyle>
          <a:p>
            <a:pPr>
              <a:defRPr/>
            </a:pPr>
            <a:r>
              <a:rPr lang="en-US"/>
              <a:t>© 1992-2015 by Pearson Education, Inc. All Rights Reserved.</a:t>
            </a:r>
          </a:p>
        </p:txBody>
      </p:sp>
      <p:sp>
        <p:nvSpPr>
          <p:cNvPr id="8" name="Slide Number Placeholder 5"/>
          <p:cNvSpPr>
            <a:spLocks noGrp="1"/>
          </p:cNvSpPr>
          <p:nvPr>
            <p:ph type="sldNum" sz="quarter" idx="12"/>
          </p:nvPr>
        </p:nvSpPr>
        <p:spPr/>
        <p:txBody>
          <a:bodyPr/>
          <a:lstStyle>
            <a:lvl1pPr>
              <a:defRPr/>
            </a:lvl1pPr>
          </a:lstStyle>
          <a:p>
            <a:pPr>
              <a:defRPr/>
            </a:pPr>
            <a:fld id="{970BF27C-0EE5-4D79-8DCE-BDFEB029BFFC}" type="slidenum">
              <a:rPr lang="en-US" altLang="en-US"/>
              <a:pPr>
                <a:defRPr/>
              </a:pPr>
              <a:t>‹#›</a:t>
            </a:fld>
            <a:endParaRPr lang="en-US" altLang="en-US"/>
          </a:p>
        </p:txBody>
      </p:sp>
    </p:spTree>
    <p:extLst>
      <p:ext uri="{BB962C8B-B14F-4D97-AF65-F5344CB8AC3E}">
        <p14:creationId xmlns:p14="http://schemas.microsoft.com/office/powerpoint/2010/main" val="39324095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p:cNvSpPr>
            <a:spLocks noGrp="1"/>
          </p:cNvSpPr>
          <p:nvPr>
            <p:ph type="title"/>
          </p:nvPr>
        </p:nvSpPr>
        <p:spPr/>
        <p:txBody>
          <a:bodyPr rtlCol="0"/>
          <a:lstStyle/>
          <a:p>
            <a:r>
              <a:rPr lang="en-US"/>
              <a:t>Click to edit Master title style</a:t>
            </a:r>
          </a:p>
        </p:txBody>
      </p:sp>
      <p:sp>
        <p:nvSpPr>
          <p:cNvPr id="5" name="Date Placeholder 4"/>
          <p:cNvSpPr>
            <a:spLocks noGrp="1"/>
          </p:cNvSpPr>
          <p:nvPr>
            <p:ph type="dt" sz="half" idx="10"/>
          </p:nvPr>
        </p:nvSpPr>
        <p:spPr/>
        <p:txBody>
          <a:bodyPr/>
          <a:lstStyle>
            <a:lvl1pPr>
              <a:defRPr/>
            </a:lvl1pPr>
            <a:extLst/>
          </a:lstStyle>
          <a:p>
            <a:pPr>
              <a:defRPr/>
            </a:pPr>
            <a:fld id="{49FF619D-A241-47B9-951B-914128C31D09}" type="datetime1">
              <a:rPr lang="en-US"/>
              <a:pPr>
                <a:defRPr/>
              </a:pPr>
              <a:t>3/1/17</a:t>
            </a:fld>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a:t>© 1992-2015 by Pearson Education, Inc. All Rights Reserved.</a:t>
            </a:r>
          </a:p>
        </p:txBody>
      </p:sp>
      <p:sp>
        <p:nvSpPr>
          <p:cNvPr id="7" name="Slide Number Placeholder 6"/>
          <p:cNvSpPr>
            <a:spLocks noGrp="1"/>
          </p:cNvSpPr>
          <p:nvPr>
            <p:ph type="sldNum" sz="quarter" idx="12"/>
          </p:nvPr>
        </p:nvSpPr>
        <p:spPr/>
        <p:txBody>
          <a:bodyPr/>
          <a:lstStyle>
            <a:lvl1pPr>
              <a:defRPr/>
            </a:lvl1pPr>
          </a:lstStyle>
          <a:p>
            <a:pPr>
              <a:defRPr/>
            </a:pPr>
            <a:fld id="{CC57210A-95CD-4116-AFD9-FAACAC4240B3}" type="slidenum">
              <a:rPr lang="en-US" altLang="en-US"/>
              <a:pPr>
                <a:defRPr/>
              </a:pPr>
              <a:t>‹#›</a:t>
            </a:fld>
            <a:endParaRPr lang="en-US" altLang="en-US"/>
          </a:p>
        </p:txBody>
      </p:sp>
    </p:spTree>
    <p:extLst>
      <p:ext uri="{BB962C8B-B14F-4D97-AF65-F5344CB8AC3E}">
        <p14:creationId xmlns:p14="http://schemas.microsoft.com/office/powerpoint/2010/main" val="35854242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extLst/>
          </a:lstStyle>
          <a:p>
            <a:pPr>
              <a:defRPr/>
            </a:pPr>
            <a:fld id="{D3717019-0757-47AD-9CD3-8DB2C7ED5457}" type="datetime1">
              <a:rPr lang="en-US"/>
              <a:pPr>
                <a:defRPr/>
              </a:pPr>
              <a:t>3/1/17</a:t>
            </a:fld>
            <a:endParaRPr lang="en-US"/>
          </a:p>
        </p:txBody>
      </p:sp>
      <p:sp>
        <p:nvSpPr>
          <p:cNvPr id="8" name="Footer Placeholder 7"/>
          <p:cNvSpPr>
            <a:spLocks noGrp="1"/>
          </p:cNvSpPr>
          <p:nvPr>
            <p:ph type="ftr" sz="quarter" idx="11"/>
          </p:nvPr>
        </p:nvSpPr>
        <p:spPr/>
        <p:txBody>
          <a:bodyPr/>
          <a:lstStyle>
            <a:lvl1pPr>
              <a:defRPr/>
            </a:lvl1pPr>
            <a:extLst/>
          </a:lstStyle>
          <a:p>
            <a:pPr>
              <a:defRPr/>
            </a:pPr>
            <a:r>
              <a:rPr lang="en-US"/>
              <a:t>© 1992-2015 by Pearson Education, Inc. All Rights Reserved.</a:t>
            </a:r>
          </a:p>
        </p:txBody>
      </p:sp>
      <p:sp>
        <p:nvSpPr>
          <p:cNvPr id="9" name="Slide Number Placeholder 8"/>
          <p:cNvSpPr>
            <a:spLocks noGrp="1"/>
          </p:cNvSpPr>
          <p:nvPr>
            <p:ph type="sldNum" sz="quarter" idx="12"/>
          </p:nvPr>
        </p:nvSpPr>
        <p:spPr/>
        <p:txBody>
          <a:bodyPr/>
          <a:lstStyle>
            <a:lvl1pPr>
              <a:defRPr/>
            </a:lvl1pPr>
          </a:lstStyle>
          <a:p>
            <a:pPr>
              <a:defRPr/>
            </a:pPr>
            <a:fld id="{F46CC03C-A316-4341-818A-09654E934864}" type="slidenum">
              <a:rPr lang="en-US" altLang="en-US"/>
              <a:pPr>
                <a:defRPr/>
              </a:pPr>
              <a:t>‹#›</a:t>
            </a:fld>
            <a:endParaRPr lang="en-US" altLang="en-US"/>
          </a:p>
        </p:txBody>
      </p:sp>
    </p:spTree>
    <p:extLst>
      <p:ext uri="{BB962C8B-B14F-4D97-AF65-F5344CB8AC3E}">
        <p14:creationId xmlns:p14="http://schemas.microsoft.com/office/powerpoint/2010/main" val="391694589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p>
            <a:r>
              <a:rPr lang="en-US"/>
              <a:t>Click to edit Master title style</a:t>
            </a:r>
          </a:p>
        </p:txBody>
      </p:sp>
      <p:sp>
        <p:nvSpPr>
          <p:cNvPr id="3" name="Date Placeholder 2"/>
          <p:cNvSpPr>
            <a:spLocks noGrp="1"/>
          </p:cNvSpPr>
          <p:nvPr>
            <p:ph type="dt" sz="half" idx="10"/>
          </p:nvPr>
        </p:nvSpPr>
        <p:spPr/>
        <p:txBody>
          <a:bodyPr/>
          <a:lstStyle>
            <a:lvl1pPr>
              <a:defRPr/>
            </a:lvl1pPr>
            <a:extLst/>
          </a:lstStyle>
          <a:p>
            <a:pPr>
              <a:defRPr/>
            </a:pPr>
            <a:fld id="{0E8BDCB4-2281-4541-9664-CFF7E002FF44}" type="datetime1">
              <a:rPr lang="en-US"/>
              <a:pPr>
                <a:defRPr/>
              </a:pPr>
              <a:t>3/1/17</a:t>
            </a:fld>
            <a:endParaRPr lang="en-US"/>
          </a:p>
        </p:txBody>
      </p:sp>
      <p:sp>
        <p:nvSpPr>
          <p:cNvPr id="4" name="Footer Placeholder 3"/>
          <p:cNvSpPr>
            <a:spLocks noGrp="1"/>
          </p:cNvSpPr>
          <p:nvPr>
            <p:ph type="ftr" sz="quarter" idx="11"/>
          </p:nvPr>
        </p:nvSpPr>
        <p:spPr/>
        <p:txBody>
          <a:bodyPr/>
          <a:lstStyle>
            <a:lvl1pPr>
              <a:defRPr/>
            </a:lvl1pPr>
            <a:extLst/>
          </a:lstStyle>
          <a:p>
            <a:pPr>
              <a:defRPr/>
            </a:pPr>
            <a:r>
              <a:rPr lang="en-US"/>
              <a:t>© 1992-2015 by Pearson Education, Inc. All Rights Reserved.</a:t>
            </a:r>
          </a:p>
        </p:txBody>
      </p:sp>
      <p:sp>
        <p:nvSpPr>
          <p:cNvPr id="5" name="Slide Number Placeholder 4"/>
          <p:cNvSpPr>
            <a:spLocks noGrp="1"/>
          </p:cNvSpPr>
          <p:nvPr>
            <p:ph type="sldNum" sz="quarter" idx="12"/>
          </p:nvPr>
        </p:nvSpPr>
        <p:spPr/>
        <p:txBody>
          <a:bodyPr/>
          <a:lstStyle>
            <a:lvl1pPr>
              <a:defRPr/>
            </a:lvl1pPr>
          </a:lstStyle>
          <a:p>
            <a:pPr>
              <a:defRPr/>
            </a:pPr>
            <a:fld id="{473A1120-EF7E-4A36-A98F-45E4C7C93835}" type="slidenum">
              <a:rPr lang="en-US" altLang="en-US"/>
              <a:pPr>
                <a:defRPr/>
              </a:pPr>
              <a:t>‹#›</a:t>
            </a:fld>
            <a:endParaRPr lang="en-US" altLang="en-US"/>
          </a:p>
        </p:txBody>
      </p:sp>
    </p:spTree>
    <p:extLst>
      <p:ext uri="{BB962C8B-B14F-4D97-AF65-F5344CB8AC3E}">
        <p14:creationId xmlns:p14="http://schemas.microsoft.com/office/powerpoint/2010/main" val="214005187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DE1BED77-D5B2-4D9E-9F63-569733557C55}" type="datetime1">
              <a:rPr lang="en-US"/>
              <a:pPr>
                <a:defRPr/>
              </a:pPr>
              <a:t>3/1/17</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 1992-2015 by Pearson Education, Inc. All Rights Reserved.</a:t>
            </a:r>
          </a:p>
        </p:txBody>
      </p:sp>
      <p:sp>
        <p:nvSpPr>
          <p:cNvPr id="4" name="Slide Number Placeholder 17"/>
          <p:cNvSpPr>
            <a:spLocks noGrp="1"/>
          </p:cNvSpPr>
          <p:nvPr>
            <p:ph type="sldNum" sz="quarter" idx="12"/>
          </p:nvPr>
        </p:nvSpPr>
        <p:spPr/>
        <p:txBody>
          <a:bodyPr/>
          <a:lstStyle>
            <a:lvl1pPr>
              <a:defRPr/>
            </a:lvl1pPr>
          </a:lstStyle>
          <a:p>
            <a:pPr>
              <a:defRPr/>
            </a:pPr>
            <a:fld id="{A624654B-26DC-4E39-A116-CAC3594CD62A}" type="slidenum">
              <a:rPr lang="en-US" altLang="en-US"/>
              <a:pPr>
                <a:defRPr/>
              </a:pPr>
              <a:t>‹#›</a:t>
            </a:fld>
            <a:endParaRPr lang="en-US" altLang="en-US"/>
          </a:p>
        </p:txBody>
      </p:sp>
    </p:spTree>
    <p:extLst>
      <p:ext uri="{BB962C8B-B14F-4D97-AF65-F5344CB8AC3E}">
        <p14:creationId xmlns:p14="http://schemas.microsoft.com/office/powerpoint/2010/main" val="1787896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extLst/>
          </a:lstStyle>
          <a:p>
            <a:pPr>
              <a:defRPr/>
            </a:pPr>
            <a:fld id="{F036229F-6209-47D3-91D6-1CD7680AEC9E}" type="datetime1">
              <a:rPr lang="en-US"/>
              <a:pPr>
                <a:defRPr/>
              </a:pPr>
              <a:t>3/1/17</a:t>
            </a:fld>
            <a:endParaRPr lang="en-US"/>
          </a:p>
        </p:txBody>
      </p:sp>
      <p:sp>
        <p:nvSpPr>
          <p:cNvPr id="6" name="Footer Placeholder 5"/>
          <p:cNvSpPr>
            <a:spLocks noGrp="1"/>
          </p:cNvSpPr>
          <p:nvPr>
            <p:ph type="ftr" sz="quarter" idx="11"/>
          </p:nvPr>
        </p:nvSpPr>
        <p:spPr/>
        <p:txBody>
          <a:bodyPr/>
          <a:lstStyle>
            <a:lvl1pPr>
              <a:defRPr/>
            </a:lvl1pPr>
            <a:extLst/>
          </a:lstStyle>
          <a:p>
            <a:pPr>
              <a:defRPr/>
            </a:pPr>
            <a:r>
              <a:rPr lang="en-US"/>
              <a:t>© 1992-2015 by Pearson Education, Inc. All Rights Reserved.</a:t>
            </a:r>
          </a:p>
        </p:txBody>
      </p:sp>
      <p:sp>
        <p:nvSpPr>
          <p:cNvPr id="7" name="Slide Number Placeholder 6"/>
          <p:cNvSpPr>
            <a:spLocks noGrp="1"/>
          </p:cNvSpPr>
          <p:nvPr>
            <p:ph type="sldNum" sz="quarter" idx="12"/>
          </p:nvPr>
        </p:nvSpPr>
        <p:spPr/>
        <p:txBody>
          <a:bodyPr/>
          <a:lstStyle>
            <a:lvl1pPr>
              <a:defRPr/>
            </a:lvl1pPr>
          </a:lstStyle>
          <a:p>
            <a:pPr>
              <a:defRPr/>
            </a:pPr>
            <a:fld id="{76C211BF-9996-48D3-ABA4-95E84715974D}" type="slidenum">
              <a:rPr lang="en-US" altLang="en-US"/>
              <a:pPr>
                <a:defRPr/>
              </a:pPr>
              <a:t>‹#›</a:t>
            </a:fld>
            <a:endParaRPr lang="en-US" altLang="en-US"/>
          </a:p>
        </p:txBody>
      </p:sp>
    </p:spTree>
    <p:extLst>
      <p:ext uri="{BB962C8B-B14F-4D97-AF65-F5344CB8AC3E}">
        <p14:creationId xmlns:p14="http://schemas.microsoft.com/office/powerpoint/2010/main" val="332675753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Freeform 16"/>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6" name="Freeform 18"/>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7" name="Right Triangle 6"/>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 name="Straight Connector 7"/>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22"/>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10" name="Chevron 23"/>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a:t>Click to edit Master title style</a:t>
            </a:r>
          </a:p>
        </p:txBody>
      </p:sp>
      <p:sp>
        <p:nvSpPr>
          <p:cNvPr id="11" name="Date Placeholder 4"/>
          <p:cNvSpPr>
            <a:spLocks noGrp="1"/>
          </p:cNvSpPr>
          <p:nvPr>
            <p:ph type="dt" sz="half" idx="10"/>
          </p:nvPr>
        </p:nvSpPr>
        <p:spPr/>
        <p:txBody>
          <a:bodyPr/>
          <a:lstStyle>
            <a:lvl1pPr>
              <a:defRPr>
                <a:solidFill>
                  <a:schemeClr val="tx1"/>
                </a:solidFill>
              </a:defRPr>
            </a:lvl1pPr>
            <a:extLst/>
          </a:lstStyle>
          <a:p>
            <a:pPr>
              <a:defRPr/>
            </a:pPr>
            <a:fld id="{8ADA5FBB-63DE-44C1-B1CA-5F6FEAECF007}" type="datetime1">
              <a:rPr lang="en-US"/>
              <a:pPr>
                <a:defRPr/>
              </a:pPr>
              <a:t>3/1/17</a:t>
            </a:fld>
            <a:endParaRPr lang="en-US"/>
          </a:p>
        </p:txBody>
      </p:sp>
      <p:sp>
        <p:nvSpPr>
          <p:cNvPr id="12" name="Footer Placeholder 5"/>
          <p:cNvSpPr>
            <a:spLocks noGrp="1"/>
          </p:cNvSpPr>
          <p:nvPr>
            <p:ph type="ftr" sz="quarter" idx="11"/>
          </p:nvPr>
        </p:nvSpPr>
        <p:spPr>
          <a:xfrm>
            <a:off x="4379913" y="6408738"/>
            <a:ext cx="2351087" cy="365125"/>
          </a:xfrm>
        </p:spPr>
        <p:txBody>
          <a:bodyPr/>
          <a:lstStyle>
            <a:lvl1pPr>
              <a:defRPr>
                <a:solidFill>
                  <a:schemeClr val="tx1"/>
                </a:solidFill>
              </a:defRPr>
            </a:lvl1pPr>
            <a:extLst/>
          </a:lstStyle>
          <a:p>
            <a:pPr>
              <a:defRPr/>
            </a:pPr>
            <a:r>
              <a:rPr lang="en-US"/>
              <a:t>© 1992-2015 by Pearson Education, Inc. All Rights Reserved.</a:t>
            </a:r>
          </a:p>
        </p:txBody>
      </p:sp>
      <p:sp>
        <p:nvSpPr>
          <p:cNvPr id="13" name="Slide Number Placeholder 6"/>
          <p:cNvSpPr>
            <a:spLocks noGrp="1"/>
          </p:cNvSpPr>
          <p:nvPr>
            <p:ph type="sldNum" sz="quarter" idx="12"/>
          </p:nvPr>
        </p:nvSpPr>
        <p:spPr/>
        <p:txBody>
          <a:bodyPr/>
          <a:lstStyle>
            <a:lvl1pPr>
              <a:defRPr/>
            </a:lvl1pPr>
          </a:lstStyle>
          <a:p>
            <a:pPr>
              <a:defRPr/>
            </a:pPr>
            <a:fld id="{3EFF95FB-1677-49AE-9908-1474DD313434}" type="slidenum">
              <a:rPr lang="en-US" altLang="en-US"/>
              <a:pPr>
                <a:defRPr/>
              </a:pPr>
              <a:t>‹#›</a:t>
            </a:fld>
            <a:endParaRPr lang="en-US" altLang="en-US"/>
          </a:p>
        </p:txBody>
      </p:sp>
    </p:spTree>
    <p:extLst>
      <p:ext uri="{BB962C8B-B14F-4D97-AF65-F5344CB8AC3E}">
        <p14:creationId xmlns:p14="http://schemas.microsoft.com/office/powerpoint/2010/main" val="3189165594"/>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027" name="Freeform 11"/>
          <p:cNvSpPr>
            <a:spLocks/>
          </p:cNvSpPr>
          <p:nvPr/>
        </p:nvSpPr>
        <p:spPr bwMode="auto">
          <a:xfrm>
            <a:off x="485775" y="5938838"/>
            <a:ext cx="3690938" cy="933450"/>
          </a:xfrm>
          <a:custGeom>
            <a:avLst/>
            <a:gdLst>
              <a:gd name="T0" fmla="*/ 0 w 5591"/>
              <a:gd name="T1" fmla="*/ 0 h 588"/>
              <a:gd name="T2" fmla="*/ 2147483646 w 5591"/>
              <a:gd name="T3" fmla="*/ 0 h 588"/>
              <a:gd name="T4" fmla="*/ 2147483646 w 5591"/>
              <a:gd name="T5" fmla="*/ 2147483646 h 588"/>
              <a:gd name="T6" fmla="*/ 2147483646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a:noFill/>
          </a:ln>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Lst>
        </p:spPr>
        <p:txBody>
          <a:bodyPr/>
          <a:lstStyle/>
          <a:p>
            <a:endParaRPr lang="en-US"/>
          </a:p>
        </p:txBody>
      </p:sp>
      <p:sp>
        <p:nvSpPr>
          <p:cNvPr id="14" name="Right Triangle 13"/>
          <p:cNvSpPr>
            <a:spLocks/>
          </p:cNvSpPr>
          <p:nvPr/>
        </p:nvSpPr>
        <p:spPr bwMode="auto">
          <a:xfrm>
            <a:off x="-6042" y="5791253"/>
            <a:ext cx="3402314" cy="1080868"/>
          </a:xfrm>
          <a:prstGeom prst="rtTriangle">
            <a:avLst/>
          </a:prstGeom>
          <a:blipFill>
            <a:blip r:embed="rId1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lang="en-US"/>
              <a:t>Click to edit Master title style</a:t>
            </a:r>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cs typeface="+mn-cs"/>
              </a:defRPr>
            </a:lvl1pPr>
            <a:extLst/>
          </a:lstStyle>
          <a:p>
            <a:pPr>
              <a:defRPr/>
            </a:pPr>
            <a:fld id="{6DE030F9-37F9-46A9-8BEA-89A22033602C}" type="datetime1">
              <a:rPr lang="en-US"/>
              <a:pPr>
                <a:defRPr/>
              </a:pPr>
              <a:t>3/1/17</a:t>
            </a:fld>
            <a:endParaRPr lang="en-US"/>
          </a:p>
        </p:txBody>
      </p:sp>
      <p:sp>
        <p:nvSpPr>
          <p:cNvPr id="22" name="Footer Placeholder 21"/>
          <p:cNvSpPr>
            <a:spLocks noGrp="1"/>
          </p:cNvSpPr>
          <p:nvPr>
            <p:ph type="ftr" sz="quarter" idx="3"/>
          </p:nvPr>
        </p:nvSpPr>
        <p:spPr>
          <a:xfrm>
            <a:off x="3962400" y="6408738"/>
            <a:ext cx="2768600"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cs typeface="+mn-cs"/>
              </a:defRPr>
            </a:lvl1pPr>
            <a:extLst/>
          </a:lstStyle>
          <a:p>
            <a:pPr>
              <a:defRPr/>
            </a:pPr>
            <a:r>
              <a:rPr lang="en-US"/>
              <a:t>© 1992-2015 by Pearson Education, Inc. All Rights Reserved.</a:t>
            </a:r>
          </a:p>
        </p:txBody>
      </p:sp>
      <p:sp>
        <p:nvSpPr>
          <p:cNvPr id="18" name="Slide Number Placeholder 17"/>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atin typeface="Lucida Sans Unicode" panose="020B0602030504020204" pitchFamily="34" charset="0"/>
              </a:defRPr>
            </a:lvl1pPr>
          </a:lstStyle>
          <a:p>
            <a:pPr>
              <a:defRPr/>
            </a:pPr>
            <a:fld id="{DC2268B6-6CFF-4CB7-9C59-510791052450}" type="slidenum">
              <a:rPr lang="en-US" altLang="en-US"/>
              <a:pPr>
                <a:defRPr/>
              </a:pPr>
              <a:t>‹#›</a:t>
            </a:fld>
            <a:endParaRPr lang="en-US" altLang="en-US"/>
          </a:p>
        </p:txBody>
      </p:sp>
      <p:sp>
        <p:nvSpPr>
          <p:cNvPr id="11" name="Action Button: Back or Previous 10">
            <a:hlinkClick r:id="" action="ppaction://hlinkshowjump?jump=previousslide" highlightClick="1"/>
          </p:cNvPr>
          <p:cNvSpPr/>
          <p:nvPr/>
        </p:nvSpPr>
        <p:spPr>
          <a:xfrm>
            <a:off x="8305800" y="152400"/>
            <a:ext cx="304800" cy="304800"/>
          </a:xfrm>
          <a:prstGeom prst="actionButtonBackPrevious">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16" name="Action Button: Forward or Next 15">
            <a:hlinkClick r:id="" action="ppaction://hlinkshowjump?jump=nextslide" highlightClick="1"/>
          </p:cNvPr>
          <p:cNvSpPr/>
          <p:nvPr/>
        </p:nvSpPr>
        <p:spPr>
          <a:xfrm>
            <a:off x="8686800" y="152400"/>
            <a:ext cx="304800" cy="304800"/>
          </a:xfrm>
          <a:prstGeom prst="actionButtonForwardNext">
            <a:avLst/>
          </a:prstGeom>
        </p:spPr>
        <p:style>
          <a:lnRef idx="1">
            <a:schemeClr val="accent2"/>
          </a:lnRef>
          <a:fillRef idx="2">
            <a:schemeClr val="accent2"/>
          </a:fillRef>
          <a:effectRef idx="1">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62" r:id="rId7"/>
    <p:sldLayoutId id="2147483872" r:id="rId8"/>
    <p:sldLayoutId id="2147483873" r:id="rId9"/>
    <p:sldLayoutId id="2147483863" r:id="rId10"/>
    <p:sldLayoutId id="2147483864" r:id="rId11"/>
    <p:sldLayoutId id="2147483865" r:id="rId12"/>
  </p:sldLayoutIdLst>
  <p:hf sldNum="0"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anose="05040102010807070707"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Wingdings" panose="05000000000000000000" pitchFamily="2" charset="2"/>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anose="05020102010507070707"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4pPr>
      <a:lvl5pPr marL="1143000" indent="-228600" algn="l" rtl="0" eaLnBrk="0" fontAlgn="base" hangingPunct="0">
        <a:spcBef>
          <a:spcPts val="350"/>
        </a:spcBef>
        <a:spcAft>
          <a:spcPct val="0"/>
        </a:spcAft>
        <a:buClr>
          <a:schemeClr val="accent2"/>
        </a:buClr>
        <a:defRPr sz="19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752601"/>
            <a:ext cx="8077200" cy="1829761"/>
          </a:xfrm>
        </p:spPr>
        <p:txBody>
          <a:bodyPr/>
          <a:lstStyle/>
          <a:p>
            <a:pPr eaLnBrk="1" fontAlgn="auto" hangingPunct="1">
              <a:spcAft>
                <a:spcPts val="0"/>
              </a:spcAft>
              <a:defRPr/>
            </a:pPr>
            <a:r>
              <a:rPr lang="en-US" sz="4400" dirty="0">
                <a:solidFill>
                  <a:srgbClr val="3380E6"/>
                </a:solidFill>
                <a:latin typeface="Goudy Sans Medium"/>
              </a:rPr>
              <a:t>Formulating Algorithms, </a:t>
            </a:r>
            <a:r>
              <a:rPr lang="en-US" sz="4300" dirty="0">
                <a:solidFill>
                  <a:srgbClr val="3380E6"/>
                </a:solidFill>
                <a:latin typeface="Goudy Sans Medium"/>
              </a:rPr>
              <a:t>Repetition Control Statements </a:t>
            </a:r>
          </a:p>
        </p:txBody>
      </p:sp>
      <p:sp>
        <p:nvSpPr>
          <p:cNvPr id="11267" name="Subtitle 3"/>
          <p:cNvSpPr>
            <a:spLocks noGrp="1"/>
          </p:cNvSpPr>
          <p:nvPr>
            <p:ph type="subTitle" idx="1"/>
          </p:nvPr>
        </p:nvSpPr>
        <p:spPr>
          <a:xfrm>
            <a:off x="685800" y="3611563"/>
            <a:ext cx="7772400" cy="1200150"/>
          </a:xfrm>
        </p:spPr>
        <p:txBody>
          <a:bodyPr/>
          <a:lstStyle/>
          <a:p>
            <a:pPr marR="0" eaLnBrk="1" hangingPunct="1"/>
            <a:r>
              <a:rPr lang="en-US" altLang="en-US"/>
              <a:t>Java™ How to Program, </a:t>
            </a:r>
            <a:br>
              <a:rPr lang="en-US" altLang="en-US"/>
            </a:br>
            <a:r>
              <a:rPr lang="en-US" altLang="en-US"/>
              <a:t>Early Objects Version, 10/e</a:t>
            </a:r>
          </a:p>
        </p:txBody>
      </p:sp>
      <p:sp>
        <p:nvSpPr>
          <p:cNvPr id="5" name="Footer Placeholder 4"/>
          <p:cNvSpPr>
            <a:spLocks noGrp="1"/>
          </p:cNvSpPr>
          <p:nvPr>
            <p:ph type="ftr" sz="quarter" idx="12"/>
          </p:nvPr>
        </p:nvSpPr>
        <p:spPr/>
        <p:txBody>
          <a:bodyPr/>
          <a:lstStyle/>
          <a:p>
            <a:pPr>
              <a:defRPr/>
            </a:pPr>
            <a:r>
              <a:rPr lang="en-US"/>
              <a:t>© 1992-2015 by Pearson Education, Inc.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86800" cy="1119187"/>
          </a:xfrm>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3.8</a:t>
            </a:r>
            <a:r>
              <a:rPr lang="en-US" dirty="0">
                <a:solidFill>
                  <a:srgbClr val="24B5A1"/>
                </a:solidFill>
                <a:latin typeface="Goudy Sans Medium"/>
              </a:rPr>
              <a:t>  </a:t>
            </a:r>
            <a:r>
              <a:rPr lang="en-US" dirty="0">
                <a:solidFill>
                  <a:srgbClr val="3380E6"/>
                </a:solidFill>
                <a:latin typeface="Arial"/>
              </a:rPr>
              <a:t>Formulating Algorithms: Counter-Controlled Repetition (Cont.)</a:t>
            </a:r>
          </a:p>
        </p:txBody>
      </p:sp>
      <p:sp>
        <p:nvSpPr>
          <p:cNvPr id="27651" name="Text Placeholder 2"/>
          <p:cNvSpPr>
            <a:spLocks noGrp="1"/>
          </p:cNvSpPr>
          <p:nvPr>
            <p:ph type="body" idx="1"/>
          </p:nvPr>
        </p:nvSpPr>
        <p:spPr>
          <a:xfrm>
            <a:off x="457200" y="1393825"/>
            <a:ext cx="8686800" cy="5380038"/>
          </a:xfrm>
        </p:spPr>
        <p:txBody>
          <a:bodyPr/>
          <a:lstStyle/>
          <a:p>
            <a:pPr eaLnBrk="1" hangingPunct="1"/>
            <a:endParaRPr lang="en-US" altLang="en-US" sz="2300">
              <a:solidFill>
                <a:srgbClr val="000000"/>
              </a:solidFill>
              <a:latin typeface="Times New Roman" panose="02020603050405020304" pitchFamily="18" charset="0"/>
            </a:endParaRPr>
          </a:p>
          <a:p>
            <a:pPr eaLnBrk="1" hangingPunct="1"/>
            <a:endParaRPr lang="en-US" altLang="en-US" sz="2300">
              <a:solidFill>
                <a:srgbClr val="000000"/>
              </a:solidFill>
              <a:latin typeface="Times New Roman" panose="02020603050405020304" pitchFamily="18" charset="0"/>
            </a:endParaRPr>
          </a:p>
          <a:p>
            <a:pPr eaLnBrk="1" hangingPunct="1"/>
            <a:endParaRPr lang="en-US" altLang="en-US" sz="2300">
              <a:solidFill>
                <a:srgbClr val="000000"/>
              </a:solidFill>
              <a:latin typeface="Times New Roman" panose="02020603050405020304" pitchFamily="18" charset="0"/>
            </a:endParaRPr>
          </a:p>
          <a:p>
            <a:pPr eaLnBrk="1" hangingPunct="1"/>
            <a:endParaRPr lang="en-US" altLang="en-US" sz="2300">
              <a:solidFill>
                <a:srgbClr val="000000"/>
              </a:solidFill>
              <a:latin typeface="Times New Roman" panose="02020603050405020304" pitchFamily="18" charset="0"/>
            </a:endParaRPr>
          </a:p>
          <a:p>
            <a:pPr eaLnBrk="1" hangingPunct="1"/>
            <a:endParaRPr lang="en-US" altLang="en-US" sz="2300">
              <a:solidFill>
                <a:srgbClr val="000000"/>
              </a:solidFill>
              <a:latin typeface="Times New Roman" panose="02020603050405020304" pitchFamily="18" charset="0"/>
            </a:endParaRPr>
          </a:p>
          <a:p>
            <a:pPr eaLnBrk="1" hangingPunct="1"/>
            <a:endParaRPr lang="en-US" altLang="en-US" sz="2300">
              <a:solidFill>
                <a:srgbClr val="000000"/>
              </a:solidFill>
              <a:latin typeface="Times New Roman" panose="02020603050405020304" pitchFamily="18" charset="0"/>
            </a:endParaRPr>
          </a:p>
          <a:p>
            <a:pPr eaLnBrk="1" hangingPunct="1"/>
            <a:endParaRPr lang="en-US" altLang="en-US" sz="2300">
              <a:solidFill>
                <a:srgbClr val="000000"/>
              </a:solidFill>
              <a:latin typeface="Times New Roman" panose="02020603050405020304" pitchFamily="18" charset="0"/>
            </a:endParaRPr>
          </a:p>
          <a:p>
            <a:pPr eaLnBrk="1" hangingPunct="1"/>
            <a:endParaRPr lang="en-US" altLang="en-US" sz="2300">
              <a:solidFill>
                <a:srgbClr val="000000"/>
              </a:solidFill>
              <a:latin typeface="Times New Roman" panose="02020603050405020304" pitchFamily="18" charset="0"/>
            </a:endParaRPr>
          </a:p>
          <a:p>
            <a:pPr eaLnBrk="1" hangingPunct="1"/>
            <a:r>
              <a:rPr lang="en-US" altLang="en-US" sz="2300">
                <a:solidFill>
                  <a:srgbClr val="000000"/>
                </a:solidFill>
                <a:latin typeface="Times New Roman" panose="02020603050405020304" pitchFamily="18" charset="0"/>
              </a:rPr>
              <a:t>A </a:t>
            </a:r>
            <a:r>
              <a:rPr lang="en-US" altLang="en-US" sz="2300">
                <a:solidFill>
                  <a:srgbClr val="0000FF"/>
                </a:solidFill>
                <a:latin typeface="Times New Roman" panose="02020603050405020304" pitchFamily="18" charset="0"/>
              </a:rPr>
              <a:t>total</a:t>
            </a:r>
            <a:r>
              <a:rPr lang="en-US" altLang="en-US" sz="2300">
                <a:solidFill>
                  <a:srgbClr val="000000"/>
                </a:solidFill>
                <a:latin typeface="Times New Roman" panose="02020603050405020304" pitchFamily="18" charset="0"/>
              </a:rPr>
              <a:t> is a variable used to accumulate the sum of several values. </a:t>
            </a:r>
          </a:p>
          <a:p>
            <a:pPr eaLnBrk="1" hangingPunct="1"/>
            <a:r>
              <a:rPr lang="en-US" altLang="en-US" sz="2300">
                <a:solidFill>
                  <a:srgbClr val="000000"/>
                </a:solidFill>
                <a:latin typeface="Times New Roman" panose="02020603050405020304" pitchFamily="18" charset="0"/>
              </a:rPr>
              <a:t>A </a:t>
            </a:r>
            <a:r>
              <a:rPr lang="en-US" altLang="en-US" sz="2300">
                <a:solidFill>
                  <a:srgbClr val="0000FF"/>
                </a:solidFill>
                <a:latin typeface="Times New Roman" panose="02020603050405020304" pitchFamily="18" charset="0"/>
              </a:rPr>
              <a:t>counter</a:t>
            </a:r>
            <a:r>
              <a:rPr lang="en-US" altLang="en-US" sz="2300">
                <a:solidFill>
                  <a:srgbClr val="000000"/>
                </a:solidFill>
                <a:latin typeface="Times New Roman" panose="02020603050405020304" pitchFamily="18" charset="0"/>
              </a:rPr>
              <a:t> is a variable used to count. </a:t>
            </a:r>
          </a:p>
          <a:p>
            <a:pPr eaLnBrk="1" hangingPunct="1"/>
            <a:r>
              <a:rPr lang="en-US" altLang="en-US" sz="2300">
                <a:solidFill>
                  <a:srgbClr val="000000"/>
                </a:solidFill>
                <a:latin typeface="Times New Roman" panose="02020603050405020304" pitchFamily="18" charset="0"/>
              </a:rPr>
              <a:t>Variables used to store totals are normally initialized to </a:t>
            </a:r>
            <a:r>
              <a:rPr lang="en-US" altLang="en-US" sz="2300">
                <a:solidFill>
                  <a:srgbClr val="0000FF"/>
                </a:solidFill>
                <a:latin typeface="Times New Roman" panose="02020603050405020304" pitchFamily="18" charset="0"/>
              </a:rPr>
              <a:t>zero</a:t>
            </a:r>
            <a:r>
              <a:rPr lang="en-US" altLang="en-US" sz="2300">
                <a:solidFill>
                  <a:srgbClr val="000000"/>
                </a:solidFill>
                <a:latin typeface="Times New Roman" panose="02020603050405020304" pitchFamily="18" charset="0"/>
              </a:rPr>
              <a:t> before being used in a program.</a:t>
            </a:r>
          </a:p>
        </p:txBody>
      </p:sp>
      <p:sp>
        <p:nvSpPr>
          <p:cNvPr id="52228"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pic>
        <p:nvPicPr>
          <p:cNvPr id="27653" name="Picture 1" descr="jhtp_03_CS1_Page_15"/>
          <p:cNvPicPr>
            <a:picLocks noGrp="1" noChangeAspect="1"/>
          </p:cNvPicPr>
          <p:nvPr isPhoto="1"/>
        </p:nvPicPr>
        <p:blipFill>
          <a:blip r:embed="rId3">
            <a:extLst>
              <a:ext uri="{28A0092B-C50C-407E-A947-70E740481C1C}">
                <a14:useLocalDpi xmlns:a14="http://schemas.microsoft.com/office/drawing/2010/main" val="0"/>
              </a:ext>
            </a:extLst>
          </a:blip>
          <a:srcRect t="4117" b="39606"/>
          <a:stretch>
            <a:fillRect/>
          </a:stretch>
        </p:blipFill>
        <p:spPr bwMode="auto">
          <a:xfrm>
            <a:off x="442913" y="1311275"/>
            <a:ext cx="9144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descr="jhtp_03_CS1_Page_1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descr="jhtp_03_CS1_Page_1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pic>
        <p:nvPicPr>
          <p:cNvPr id="30724" name="Picture 1" descr="jhtp_03_CS1_Page_18"/>
          <p:cNvPicPr>
            <a:picLocks noGrp="1" noChangeAspect="1"/>
          </p:cNvPicPr>
          <p:nvPr isPhoto="1"/>
        </p:nvPicPr>
        <p:blipFill>
          <a:blip r:embed="rId3">
            <a:extLst>
              <a:ext uri="{28A0092B-C50C-407E-A947-70E740481C1C}">
                <a14:useLocalDpi xmlns:a14="http://schemas.microsoft.com/office/drawing/2010/main" val="0"/>
              </a:ext>
            </a:extLst>
          </a:blip>
          <a:srcRect t="4720" b="37633"/>
          <a:stretch>
            <a:fillRect/>
          </a:stretch>
        </p:blipFill>
        <p:spPr bwMode="auto">
          <a:xfrm>
            <a:off x="3175" y="2743200"/>
            <a:ext cx="914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82000" cy="730248"/>
          </a:xfrm>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3.8</a:t>
            </a:r>
            <a:r>
              <a:rPr lang="en-US" dirty="0">
                <a:solidFill>
                  <a:srgbClr val="24B5A1"/>
                </a:solidFill>
                <a:latin typeface="Goudy Sans Medium"/>
              </a:rPr>
              <a:t>  </a:t>
            </a:r>
            <a:r>
              <a:rPr lang="en-US" dirty="0">
                <a:solidFill>
                  <a:srgbClr val="3380E6"/>
                </a:solidFill>
                <a:latin typeface="Arial"/>
              </a:rPr>
              <a:t>Formulating Algorithms: Counter-Controlled Repetition (Cont.)</a:t>
            </a:r>
          </a:p>
        </p:txBody>
      </p:sp>
      <p:sp>
        <p:nvSpPr>
          <p:cNvPr id="31747" name="Text Placeholder 2"/>
          <p:cNvSpPr>
            <a:spLocks noGrp="1"/>
          </p:cNvSpPr>
          <p:nvPr>
            <p:ph type="body" idx="1"/>
          </p:nvPr>
        </p:nvSpPr>
        <p:spPr>
          <a:xfrm>
            <a:off x="457200" y="1322388"/>
            <a:ext cx="8229600" cy="3992562"/>
          </a:xfrm>
        </p:spPr>
        <p:txBody>
          <a:bodyPr/>
          <a:lstStyle/>
          <a:p>
            <a:pPr eaLnBrk="1" hangingPunct="1"/>
            <a:r>
              <a:rPr lang="en-US" altLang="en-US">
                <a:solidFill>
                  <a:srgbClr val="000000"/>
                </a:solidFill>
                <a:latin typeface="Times New Roman" panose="02020603050405020304" pitchFamily="18" charset="0"/>
              </a:rPr>
              <a:t>A local variable’s declaration must appear </a:t>
            </a:r>
            <a:r>
              <a:rPr lang="en-US" altLang="en-US" i="1">
                <a:solidFill>
                  <a:srgbClr val="000000"/>
                </a:solidFill>
                <a:latin typeface="Times New Roman" panose="02020603050405020304" pitchFamily="18" charset="0"/>
              </a:rPr>
              <a:t>before</a:t>
            </a:r>
            <a:r>
              <a:rPr lang="en-US" altLang="en-US">
                <a:solidFill>
                  <a:srgbClr val="000000"/>
                </a:solidFill>
                <a:latin typeface="Times New Roman" panose="02020603050405020304" pitchFamily="18" charset="0"/>
              </a:rPr>
              <a:t> the variable is used in the program. </a:t>
            </a:r>
          </a:p>
        </p:txBody>
      </p:sp>
      <p:sp>
        <p:nvSpPr>
          <p:cNvPr id="57348"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pic>
        <p:nvPicPr>
          <p:cNvPr id="31749" name="Picture 1" descr="jhtp_03_CS1_Page_19"/>
          <p:cNvPicPr>
            <a:picLocks noGrp="1" noChangeAspect="1"/>
          </p:cNvPicPr>
          <p:nvPr isPhoto="1"/>
        </p:nvPicPr>
        <p:blipFill>
          <a:blip r:embed="rId3">
            <a:extLst>
              <a:ext uri="{28A0092B-C50C-407E-A947-70E740481C1C}">
                <a14:useLocalDpi xmlns:a14="http://schemas.microsoft.com/office/drawing/2010/main" val="0"/>
              </a:ext>
            </a:extLst>
          </a:blip>
          <a:srcRect b="55476"/>
          <a:stretch>
            <a:fillRect/>
          </a:stretch>
        </p:blipFill>
        <p:spPr bwMode="auto">
          <a:xfrm>
            <a:off x="76200" y="1927225"/>
            <a:ext cx="9144000"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1" descr="jhtp_03_CS1_Page_20"/>
          <p:cNvPicPr>
            <a:picLocks noGrp="1" noChangeAspect="1"/>
          </p:cNvPicPr>
          <p:nvPr isPhoto="1"/>
        </p:nvPicPr>
        <p:blipFill>
          <a:blip r:embed="rId4">
            <a:extLst>
              <a:ext uri="{28A0092B-C50C-407E-A947-70E740481C1C}">
                <a14:useLocalDpi xmlns:a14="http://schemas.microsoft.com/office/drawing/2010/main" val="0"/>
              </a:ext>
            </a:extLst>
          </a:blip>
          <a:srcRect t="6091" b="59595"/>
          <a:stretch>
            <a:fillRect/>
          </a:stretch>
        </p:blipFill>
        <p:spPr bwMode="auto">
          <a:xfrm>
            <a:off x="76200" y="3727450"/>
            <a:ext cx="914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06562"/>
          </a:xfrm>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3.8</a:t>
            </a:r>
            <a:r>
              <a:rPr lang="en-US" dirty="0">
                <a:solidFill>
                  <a:srgbClr val="24B5A1"/>
                </a:solidFill>
                <a:latin typeface="Goudy Sans Medium"/>
              </a:rPr>
              <a:t>  </a:t>
            </a:r>
            <a:r>
              <a:rPr lang="en-US" dirty="0">
                <a:solidFill>
                  <a:srgbClr val="3380E6"/>
                </a:solidFill>
                <a:latin typeface="Arial"/>
              </a:rPr>
              <a:t>Formulating Algorithms: Counter-Controlled Repetition (Cont.)</a:t>
            </a:r>
          </a:p>
        </p:txBody>
      </p:sp>
      <p:sp>
        <p:nvSpPr>
          <p:cNvPr id="33795" name="Text Placeholder 2"/>
          <p:cNvSpPr>
            <a:spLocks noGrp="1"/>
          </p:cNvSpPr>
          <p:nvPr>
            <p:ph type="body" idx="1"/>
          </p:nvPr>
        </p:nvSpPr>
        <p:spPr>
          <a:xfrm>
            <a:off x="457200" y="1981200"/>
            <a:ext cx="8229600" cy="3840163"/>
          </a:xfrm>
        </p:spPr>
        <p:txBody>
          <a:bodyPr/>
          <a:lstStyle/>
          <a:p>
            <a:pPr eaLnBrk="1" hangingPunct="1"/>
            <a:r>
              <a:rPr lang="en-US" altLang="en-US">
                <a:solidFill>
                  <a:srgbClr val="000000"/>
                </a:solidFill>
                <a:latin typeface="Times New Roman" panose="02020603050405020304" pitchFamily="18" charset="0"/>
              </a:rPr>
              <a:t>The program’s output indicates that the sum of the grade values in the sample execution is 846, which, when divided by 10, should yield the floating-point number 84.6. </a:t>
            </a:r>
          </a:p>
          <a:p>
            <a:pPr eaLnBrk="1" hangingPunct="1"/>
            <a:r>
              <a:rPr lang="en-US" altLang="en-US">
                <a:solidFill>
                  <a:srgbClr val="000000"/>
                </a:solidFill>
                <a:latin typeface="Times New Roman" panose="02020603050405020304" pitchFamily="18" charset="0"/>
              </a:rPr>
              <a:t>The result of the calculation </a:t>
            </a:r>
            <a:r>
              <a:rPr lang="en-US" altLang="en-US">
                <a:solidFill>
                  <a:srgbClr val="000000"/>
                </a:solidFill>
                <a:latin typeface="Lucida Console" panose="020B0609040504020204" pitchFamily="49" charset="0"/>
              </a:rPr>
              <a:t>total</a:t>
            </a:r>
            <a:r>
              <a:rPr lang="en-US" altLang="en-US">
                <a:solidFill>
                  <a:srgbClr val="000000"/>
                </a:solidFill>
                <a:latin typeface="Times New Roman" panose="02020603050405020304" pitchFamily="18" charset="0"/>
              </a:rPr>
              <a:t> </a:t>
            </a:r>
            <a:r>
              <a:rPr lang="en-US" altLang="en-US">
                <a:solidFill>
                  <a:srgbClr val="000000"/>
                </a:solidFill>
                <a:latin typeface="Lucida Console" panose="020B0609040504020204" pitchFamily="49" charset="0"/>
              </a:rPr>
              <a:t>/</a:t>
            </a:r>
            <a:r>
              <a:rPr lang="en-US" altLang="en-US">
                <a:solidFill>
                  <a:srgbClr val="000000"/>
                </a:solidFill>
                <a:latin typeface="Times New Roman" panose="02020603050405020304" pitchFamily="18" charset="0"/>
              </a:rPr>
              <a:t> </a:t>
            </a:r>
            <a:r>
              <a:rPr lang="en-US" altLang="en-US">
                <a:solidFill>
                  <a:srgbClr val="000000"/>
                </a:solidFill>
                <a:latin typeface="Lucida Console" panose="020B0609040504020204" pitchFamily="49" charset="0"/>
              </a:rPr>
              <a:t>10</a:t>
            </a:r>
            <a:r>
              <a:rPr lang="en-US" altLang="en-US">
                <a:solidFill>
                  <a:srgbClr val="000000"/>
                </a:solidFill>
                <a:latin typeface="Times New Roman" panose="02020603050405020304" pitchFamily="18" charset="0"/>
              </a:rPr>
              <a:t> is the integer 84, because </a:t>
            </a:r>
            <a:r>
              <a:rPr lang="en-US" altLang="en-US">
                <a:solidFill>
                  <a:srgbClr val="000000"/>
                </a:solidFill>
                <a:latin typeface="Lucida Console" panose="020B0609040504020204" pitchFamily="49" charset="0"/>
              </a:rPr>
              <a:t>total</a:t>
            </a:r>
            <a:r>
              <a:rPr lang="en-US" altLang="en-US">
                <a:solidFill>
                  <a:srgbClr val="000000"/>
                </a:solidFill>
                <a:latin typeface="Times New Roman" panose="02020603050405020304" pitchFamily="18" charset="0"/>
              </a:rPr>
              <a:t> and </a:t>
            </a:r>
            <a:r>
              <a:rPr lang="en-US" altLang="en-US">
                <a:solidFill>
                  <a:srgbClr val="000000"/>
                </a:solidFill>
                <a:latin typeface="Lucida Console" panose="020B0609040504020204" pitchFamily="49" charset="0"/>
              </a:rPr>
              <a:t>10</a:t>
            </a:r>
            <a:r>
              <a:rPr lang="en-US" altLang="en-US">
                <a:solidFill>
                  <a:srgbClr val="000000"/>
                </a:solidFill>
                <a:latin typeface="Times New Roman" panose="02020603050405020304" pitchFamily="18" charset="0"/>
              </a:rPr>
              <a:t> are both integers. </a:t>
            </a:r>
          </a:p>
          <a:p>
            <a:pPr eaLnBrk="1" hangingPunct="1"/>
            <a:r>
              <a:rPr lang="en-US" altLang="en-US">
                <a:solidFill>
                  <a:srgbClr val="000000"/>
                </a:solidFill>
                <a:latin typeface="Times New Roman" panose="02020603050405020304" pitchFamily="18" charset="0"/>
              </a:rPr>
              <a:t>Dividing two integers results in </a:t>
            </a:r>
            <a:r>
              <a:rPr lang="en-US" altLang="en-US">
                <a:solidFill>
                  <a:srgbClr val="0000FF"/>
                </a:solidFill>
                <a:latin typeface="Times New Roman" panose="02020603050405020304" pitchFamily="18" charset="0"/>
              </a:rPr>
              <a:t>integer division</a:t>
            </a:r>
            <a:r>
              <a:rPr lang="en-US" altLang="en-US">
                <a:solidFill>
                  <a:srgbClr val="000000"/>
                </a:solidFill>
                <a:latin typeface="Times New Roman" panose="02020603050405020304" pitchFamily="18" charset="0"/>
              </a:rPr>
              <a:t>—any fractional part of the calculation is </a:t>
            </a:r>
            <a:r>
              <a:rPr lang="en-US" altLang="en-US">
                <a:solidFill>
                  <a:srgbClr val="0000FF"/>
                </a:solidFill>
                <a:latin typeface="Times New Roman" panose="02020603050405020304" pitchFamily="18" charset="0"/>
              </a:rPr>
              <a:t>truncated</a:t>
            </a:r>
            <a:r>
              <a:rPr lang="en-US" altLang="en-US">
                <a:solidFill>
                  <a:srgbClr val="000000"/>
                </a:solidFill>
                <a:latin typeface="Times New Roman" panose="02020603050405020304" pitchFamily="18" charset="0"/>
              </a:rPr>
              <a:t> (i.e., lost). </a:t>
            </a:r>
          </a:p>
        </p:txBody>
      </p:sp>
      <p:sp>
        <p:nvSpPr>
          <p:cNvPr id="59396"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06562"/>
          </a:xfrm>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3.8</a:t>
            </a:r>
            <a:r>
              <a:rPr lang="en-US" dirty="0">
                <a:solidFill>
                  <a:srgbClr val="24B5A1"/>
                </a:solidFill>
                <a:latin typeface="Goudy Sans Medium"/>
              </a:rPr>
              <a:t>  </a:t>
            </a:r>
            <a:r>
              <a:rPr lang="en-US" dirty="0">
                <a:solidFill>
                  <a:srgbClr val="3380E6"/>
                </a:solidFill>
                <a:latin typeface="Arial"/>
              </a:rPr>
              <a:t>Formulating Algorithms: Counter-Controlled Repetition (Cont.)</a:t>
            </a:r>
          </a:p>
        </p:txBody>
      </p:sp>
      <p:sp>
        <p:nvSpPr>
          <p:cNvPr id="35843" name="Text Placeholder 2"/>
          <p:cNvSpPr>
            <a:spLocks noGrp="1"/>
          </p:cNvSpPr>
          <p:nvPr>
            <p:ph type="body" idx="1"/>
          </p:nvPr>
        </p:nvSpPr>
        <p:spPr>
          <a:xfrm>
            <a:off x="457200" y="1752600"/>
            <a:ext cx="8229600" cy="3840163"/>
          </a:xfrm>
        </p:spPr>
        <p:txBody>
          <a:bodyPr/>
          <a:lstStyle/>
          <a:p>
            <a:pPr eaLnBrk="1" hangingPunct="1"/>
            <a:r>
              <a:rPr lang="en-US" altLang="en-US">
                <a:solidFill>
                  <a:srgbClr val="000000"/>
                </a:solidFill>
                <a:latin typeface="Times New Roman" panose="02020603050405020304" pitchFamily="18" charset="0"/>
              </a:rPr>
              <a:t>In Fig. 3.6, line 21</a:t>
            </a:r>
          </a:p>
          <a:p>
            <a:pPr lvl="2" eaLnBrk="1" hangingPunct="1"/>
            <a:r>
              <a:rPr lang="en-US" altLang="en-US">
                <a:solidFill>
                  <a:srgbClr val="000000"/>
                </a:solidFill>
                <a:latin typeface="Lucida Console" panose="020B0609040504020204" pitchFamily="49" charset="0"/>
              </a:rPr>
              <a:t>total = total + grade; // add grade to total</a:t>
            </a:r>
          </a:p>
          <a:p>
            <a:pPr eaLnBrk="1" hangingPunct="1"/>
            <a:r>
              <a:rPr lang="en-US" altLang="en-US">
                <a:solidFill>
                  <a:srgbClr val="000000"/>
                </a:solidFill>
                <a:latin typeface="Times New Roman" panose="02020603050405020304" pitchFamily="18" charset="0"/>
              </a:rPr>
              <a:t>added each </a:t>
            </a:r>
            <a:r>
              <a:rPr lang="en-US" altLang="en-US">
                <a:solidFill>
                  <a:srgbClr val="000000"/>
                </a:solidFill>
                <a:latin typeface="Lucida Console" panose="020B0609040504020204" pitchFamily="49" charset="0"/>
              </a:rPr>
              <a:t>grade</a:t>
            </a:r>
            <a:r>
              <a:rPr lang="en-US" altLang="en-US">
                <a:solidFill>
                  <a:srgbClr val="000000"/>
                </a:solidFill>
                <a:latin typeface="Times New Roman" panose="02020603050405020304" pitchFamily="18" charset="0"/>
              </a:rPr>
              <a:t> entered by the user to the </a:t>
            </a:r>
            <a:r>
              <a:rPr lang="en-US" altLang="en-US">
                <a:solidFill>
                  <a:srgbClr val="000000"/>
                </a:solidFill>
                <a:latin typeface="Lucida Console" panose="020B0609040504020204" pitchFamily="49" charset="0"/>
              </a:rPr>
              <a:t>total</a:t>
            </a:r>
            <a:r>
              <a:rPr lang="en-US" altLang="en-US">
                <a:solidFill>
                  <a:srgbClr val="000000"/>
                </a:solidFill>
                <a:latin typeface="Times New Roman" panose="02020603050405020304" pitchFamily="18" charset="0"/>
              </a:rPr>
              <a:t>. </a:t>
            </a:r>
          </a:p>
          <a:p>
            <a:pPr eaLnBrk="1" hangingPunct="1"/>
            <a:r>
              <a:rPr lang="en-US" altLang="en-US">
                <a:solidFill>
                  <a:srgbClr val="000000"/>
                </a:solidFill>
                <a:latin typeface="Times New Roman" panose="02020603050405020304" pitchFamily="18" charset="0"/>
              </a:rPr>
              <a:t>This simple statement has a </a:t>
            </a:r>
            <a:r>
              <a:rPr lang="en-US" altLang="en-US" i="1">
                <a:solidFill>
                  <a:srgbClr val="000000"/>
                </a:solidFill>
                <a:latin typeface="Times New Roman" panose="02020603050405020304" pitchFamily="18" charset="0"/>
              </a:rPr>
              <a:t>potential</a:t>
            </a:r>
            <a:r>
              <a:rPr lang="en-US" altLang="en-US">
                <a:solidFill>
                  <a:srgbClr val="000000"/>
                </a:solidFill>
                <a:latin typeface="Times New Roman" panose="02020603050405020304" pitchFamily="18" charset="0"/>
              </a:rPr>
              <a:t> problem—adding the integers could result in a value that’s </a:t>
            </a:r>
            <a:r>
              <a:rPr lang="en-US" altLang="en-US" i="1">
                <a:solidFill>
                  <a:srgbClr val="000000"/>
                </a:solidFill>
                <a:latin typeface="Times New Roman" panose="02020603050405020304" pitchFamily="18" charset="0"/>
              </a:rPr>
              <a:t>too large </a:t>
            </a:r>
            <a:r>
              <a:rPr lang="en-US" altLang="en-US">
                <a:solidFill>
                  <a:srgbClr val="000000"/>
                </a:solidFill>
                <a:latin typeface="Times New Roman" panose="02020603050405020304" pitchFamily="18" charset="0"/>
              </a:rPr>
              <a:t>to store in an </a:t>
            </a:r>
            <a:r>
              <a:rPr lang="en-US" altLang="en-US">
                <a:solidFill>
                  <a:srgbClr val="000000"/>
                </a:solidFill>
                <a:latin typeface="Lucida Console" panose="020B0609040504020204" pitchFamily="49" charset="0"/>
              </a:rPr>
              <a:t>int</a:t>
            </a:r>
            <a:r>
              <a:rPr lang="en-US" altLang="en-US">
                <a:solidFill>
                  <a:srgbClr val="000000"/>
                </a:solidFill>
                <a:latin typeface="Times New Roman" panose="02020603050405020304" pitchFamily="18" charset="0"/>
              </a:rPr>
              <a:t> variable. </a:t>
            </a:r>
          </a:p>
          <a:p>
            <a:pPr lvl="1" eaLnBrk="1" hangingPunct="1"/>
            <a:r>
              <a:rPr lang="en-US" altLang="en-US">
                <a:solidFill>
                  <a:srgbClr val="000000"/>
                </a:solidFill>
                <a:latin typeface="Times New Roman" panose="02020603050405020304" pitchFamily="18" charset="0"/>
              </a:rPr>
              <a:t>This is known as </a:t>
            </a:r>
            <a:r>
              <a:rPr lang="en-US" altLang="en-US">
                <a:solidFill>
                  <a:srgbClr val="0000FF"/>
                </a:solidFill>
                <a:latin typeface="Times New Roman" panose="02020603050405020304" pitchFamily="18" charset="0"/>
              </a:rPr>
              <a:t>arithmetic overflow </a:t>
            </a:r>
            <a:r>
              <a:rPr lang="en-US" altLang="en-US">
                <a:solidFill>
                  <a:srgbClr val="000000"/>
                </a:solidFill>
                <a:latin typeface="Times New Roman" panose="02020603050405020304" pitchFamily="18" charset="0"/>
              </a:rPr>
              <a:t>and causes undefined behavior, which can lead to unintended results.</a:t>
            </a:r>
          </a:p>
        </p:txBody>
      </p:sp>
      <p:sp>
        <p:nvSpPr>
          <p:cNvPr id="59396"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06562"/>
          </a:xfrm>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3.8</a:t>
            </a:r>
            <a:r>
              <a:rPr lang="en-US" dirty="0">
                <a:solidFill>
                  <a:srgbClr val="24B5A1"/>
                </a:solidFill>
                <a:latin typeface="Goudy Sans Medium"/>
              </a:rPr>
              <a:t>  </a:t>
            </a:r>
            <a:r>
              <a:rPr lang="en-US" dirty="0">
                <a:solidFill>
                  <a:srgbClr val="3380E6"/>
                </a:solidFill>
                <a:latin typeface="Arial"/>
              </a:rPr>
              <a:t>Formulating Algorithms: Counter-Controlled Repetition (Cont.)</a:t>
            </a:r>
          </a:p>
        </p:txBody>
      </p:sp>
      <p:sp>
        <p:nvSpPr>
          <p:cNvPr id="37891" name="Text Placeholder 2"/>
          <p:cNvSpPr>
            <a:spLocks noGrp="1"/>
          </p:cNvSpPr>
          <p:nvPr>
            <p:ph type="body" idx="1"/>
          </p:nvPr>
        </p:nvSpPr>
        <p:spPr>
          <a:xfrm>
            <a:off x="457200" y="1752600"/>
            <a:ext cx="8229600" cy="3840163"/>
          </a:xfrm>
        </p:spPr>
        <p:txBody>
          <a:bodyPr/>
          <a:lstStyle/>
          <a:p>
            <a:pPr eaLnBrk="1" hangingPunct="1"/>
            <a:r>
              <a:rPr lang="en-US" altLang="en-US">
                <a:solidFill>
                  <a:srgbClr val="000000"/>
                </a:solidFill>
                <a:latin typeface="Times New Roman" panose="02020603050405020304" pitchFamily="18" charset="0"/>
              </a:rPr>
              <a:t>The maximum and minimum values that can be stored in an </a:t>
            </a:r>
            <a:r>
              <a:rPr lang="en-US" altLang="en-US">
                <a:solidFill>
                  <a:srgbClr val="000000"/>
                </a:solidFill>
                <a:latin typeface="Lucida Console" panose="020B0609040504020204" pitchFamily="49" charset="0"/>
              </a:rPr>
              <a:t>int</a:t>
            </a:r>
            <a:r>
              <a:rPr lang="en-US" altLang="en-US">
                <a:solidFill>
                  <a:srgbClr val="000000"/>
                </a:solidFill>
                <a:latin typeface="Times New Roman" panose="02020603050405020304" pitchFamily="18" charset="0"/>
              </a:rPr>
              <a:t> variable are represented by the constants </a:t>
            </a:r>
            <a:r>
              <a:rPr lang="en-US" altLang="en-US">
                <a:solidFill>
                  <a:srgbClr val="000000"/>
                </a:solidFill>
                <a:latin typeface="Lucida Console" panose="020B0609040504020204" pitchFamily="49" charset="0"/>
              </a:rPr>
              <a:t>MIN_VALUE</a:t>
            </a:r>
            <a:r>
              <a:rPr lang="en-US" altLang="en-US">
                <a:solidFill>
                  <a:srgbClr val="000000"/>
                </a:solidFill>
                <a:latin typeface="Times New Roman" panose="02020603050405020304" pitchFamily="18" charset="0"/>
              </a:rPr>
              <a:t> and </a:t>
            </a:r>
            <a:r>
              <a:rPr lang="en-US" altLang="en-US">
                <a:solidFill>
                  <a:srgbClr val="000000"/>
                </a:solidFill>
                <a:latin typeface="Lucida Console" panose="020B0609040504020204" pitchFamily="49" charset="0"/>
              </a:rPr>
              <a:t>MAX_VALUE</a:t>
            </a:r>
            <a:r>
              <a:rPr lang="en-US" altLang="en-US">
                <a:solidFill>
                  <a:srgbClr val="000000"/>
                </a:solidFill>
                <a:latin typeface="Times New Roman" panose="02020603050405020304" pitchFamily="18" charset="0"/>
              </a:rPr>
              <a:t>, respectively, which are defined in class </a:t>
            </a:r>
            <a:r>
              <a:rPr lang="en-US" altLang="en-US">
                <a:solidFill>
                  <a:srgbClr val="000000"/>
                </a:solidFill>
                <a:latin typeface="Lucida Console" panose="020B0609040504020204" pitchFamily="49" charset="0"/>
              </a:rPr>
              <a:t>Integer</a:t>
            </a:r>
            <a:r>
              <a:rPr lang="en-US" altLang="en-US">
                <a:solidFill>
                  <a:srgbClr val="000000"/>
                </a:solidFill>
                <a:latin typeface="Times New Roman" panose="02020603050405020304" pitchFamily="18" charset="0"/>
              </a:rPr>
              <a:t>. </a:t>
            </a:r>
          </a:p>
          <a:p>
            <a:pPr eaLnBrk="1" hangingPunct="1"/>
            <a:r>
              <a:rPr lang="en-US" altLang="en-US">
                <a:solidFill>
                  <a:srgbClr val="000000"/>
                </a:solidFill>
                <a:latin typeface="Times New Roman" panose="02020603050405020304" pitchFamily="18" charset="0"/>
              </a:rPr>
              <a:t>There are similar constants for the other integral types and for floating-point types. </a:t>
            </a:r>
          </a:p>
          <a:p>
            <a:pPr eaLnBrk="1" hangingPunct="1"/>
            <a:r>
              <a:rPr lang="en-US" altLang="en-US">
                <a:solidFill>
                  <a:srgbClr val="000000"/>
                </a:solidFill>
                <a:latin typeface="Times New Roman" panose="02020603050405020304" pitchFamily="18" charset="0"/>
              </a:rPr>
              <a:t>Each primitive type has a corresponding class type in package </a:t>
            </a:r>
            <a:r>
              <a:rPr lang="en-US" altLang="en-US">
                <a:solidFill>
                  <a:srgbClr val="000000"/>
                </a:solidFill>
                <a:latin typeface="Lucida Console" panose="020B0609040504020204" pitchFamily="49" charset="0"/>
              </a:rPr>
              <a:t>java.lang</a:t>
            </a:r>
            <a:r>
              <a:rPr lang="en-US" altLang="en-US">
                <a:solidFill>
                  <a:srgbClr val="000000"/>
                </a:solidFill>
                <a:latin typeface="Times New Roman" panose="02020603050405020304" pitchFamily="18" charset="0"/>
              </a:rPr>
              <a:t>. </a:t>
            </a:r>
          </a:p>
        </p:txBody>
      </p:sp>
      <p:sp>
        <p:nvSpPr>
          <p:cNvPr id="59396"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62"/>
            <a:ext cx="8229600" cy="1706562"/>
          </a:xfrm>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3.8</a:t>
            </a:r>
            <a:r>
              <a:rPr lang="en-US" dirty="0">
                <a:solidFill>
                  <a:srgbClr val="24B5A1"/>
                </a:solidFill>
                <a:latin typeface="Goudy Sans Medium"/>
              </a:rPr>
              <a:t>  </a:t>
            </a:r>
            <a:r>
              <a:rPr lang="en-US" dirty="0">
                <a:solidFill>
                  <a:srgbClr val="3380E6"/>
                </a:solidFill>
                <a:latin typeface="Arial"/>
              </a:rPr>
              <a:t>Formulating Algorithms: Counter-Controlled Repetition (Cont.)</a:t>
            </a:r>
          </a:p>
        </p:txBody>
      </p:sp>
      <p:sp>
        <p:nvSpPr>
          <p:cNvPr id="39939" name="Text Placeholder 2"/>
          <p:cNvSpPr>
            <a:spLocks noGrp="1"/>
          </p:cNvSpPr>
          <p:nvPr>
            <p:ph type="body" idx="1"/>
          </p:nvPr>
        </p:nvSpPr>
        <p:spPr>
          <a:xfrm>
            <a:off x="457200" y="1570038"/>
            <a:ext cx="8229600" cy="3840162"/>
          </a:xfrm>
        </p:spPr>
        <p:txBody>
          <a:bodyPr/>
          <a:lstStyle/>
          <a:p>
            <a:pPr eaLnBrk="1" hangingPunct="1"/>
            <a:r>
              <a:rPr lang="en-US" altLang="en-US" sz="2400">
                <a:solidFill>
                  <a:srgbClr val="000000"/>
                </a:solidFill>
                <a:latin typeface="Times New Roman" panose="02020603050405020304" pitchFamily="18" charset="0"/>
              </a:rPr>
              <a:t>Any time a program receives input from the user, various problems might occur. </a:t>
            </a:r>
          </a:p>
          <a:p>
            <a:pPr lvl="1" eaLnBrk="1" hangingPunct="1"/>
            <a:r>
              <a:rPr lang="en-US" altLang="en-US" sz="2000">
                <a:solidFill>
                  <a:srgbClr val="000000"/>
                </a:solidFill>
                <a:latin typeface="Times New Roman" panose="02020603050405020304" pitchFamily="18" charset="0"/>
              </a:rPr>
              <a:t>For example, </a:t>
            </a:r>
          </a:p>
          <a:p>
            <a:pPr lvl="2" eaLnBrk="1" hangingPunct="1"/>
            <a:r>
              <a:rPr lang="en-US" altLang="en-US" sz="2000">
                <a:solidFill>
                  <a:srgbClr val="00B050"/>
                </a:solidFill>
                <a:latin typeface="Lucida Console" panose="020B0609040504020204" pitchFamily="49" charset="0"/>
              </a:rPr>
              <a:t>// input next grade</a:t>
            </a:r>
          </a:p>
          <a:p>
            <a:pPr lvl="2" eaLnBrk="1" hangingPunct="1"/>
            <a:r>
              <a:rPr lang="en-US" altLang="en-US" sz="2000">
                <a:solidFill>
                  <a:srgbClr val="000000"/>
                </a:solidFill>
                <a:latin typeface="Lucida Console" panose="020B0609040504020204" pitchFamily="49" charset="0"/>
              </a:rPr>
              <a:t>int grade = input.nextInt(); </a:t>
            </a:r>
          </a:p>
          <a:p>
            <a:pPr lvl="1" eaLnBrk="1" hangingPunct="1"/>
            <a:r>
              <a:rPr lang="en-US" altLang="en-US" sz="2000">
                <a:solidFill>
                  <a:srgbClr val="000000"/>
                </a:solidFill>
                <a:latin typeface="Times New Roman" panose="02020603050405020304" pitchFamily="18" charset="0"/>
              </a:rPr>
              <a:t>we assume that the user will enter an integer grade in the range 0 to 100. </a:t>
            </a:r>
          </a:p>
          <a:p>
            <a:pPr eaLnBrk="1" hangingPunct="1"/>
            <a:r>
              <a:rPr lang="en-US" altLang="en-US" sz="2400">
                <a:solidFill>
                  <a:srgbClr val="000000"/>
                </a:solidFill>
                <a:latin typeface="Times New Roman" panose="02020603050405020304" pitchFamily="18" charset="0"/>
              </a:rPr>
              <a:t>However, the person entering a grade could enter an integer less than 0, an integer greater than 100, an integer outside the range of values that can be stored in an </a:t>
            </a:r>
            <a:r>
              <a:rPr lang="en-US" altLang="en-US" sz="2400">
                <a:solidFill>
                  <a:srgbClr val="000000"/>
                </a:solidFill>
                <a:latin typeface="Lucida Console" panose="020B0609040504020204" pitchFamily="49" charset="0"/>
              </a:rPr>
              <a:t>int</a:t>
            </a:r>
            <a:r>
              <a:rPr lang="en-US" altLang="en-US" sz="2400">
                <a:solidFill>
                  <a:srgbClr val="000000"/>
                </a:solidFill>
                <a:latin typeface="Times New Roman" panose="02020603050405020304" pitchFamily="18" charset="0"/>
              </a:rPr>
              <a:t> variable, a number containing a decimal point or a value containing letters or special symbols that’s not even an integer.</a:t>
            </a:r>
          </a:p>
        </p:txBody>
      </p:sp>
      <p:sp>
        <p:nvSpPr>
          <p:cNvPr id="59396"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162"/>
            <a:ext cx="8229600" cy="1706562"/>
          </a:xfrm>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3.8</a:t>
            </a:r>
            <a:r>
              <a:rPr lang="en-US" dirty="0">
                <a:solidFill>
                  <a:srgbClr val="24B5A1"/>
                </a:solidFill>
                <a:latin typeface="Goudy Sans Medium"/>
              </a:rPr>
              <a:t>  </a:t>
            </a:r>
            <a:r>
              <a:rPr lang="en-US" dirty="0">
                <a:solidFill>
                  <a:srgbClr val="3380E6"/>
                </a:solidFill>
                <a:latin typeface="Arial"/>
              </a:rPr>
              <a:t>Formulating Algorithms: Counter-Controlled Repetition (Cont.)</a:t>
            </a:r>
          </a:p>
        </p:txBody>
      </p:sp>
      <p:sp>
        <p:nvSpPr>
          <p:cNvPr id="41987" name="Text Placeholder 2"/>
          <p:cNvSpPr>
            <a:spLocks noGrp="1"/>
          </p:cNvSpPr>
          <p:nvPr>
            <p:ph type="body" idx="1"/>
          </p:nvPr>
        </p:nvSpPr>
        <p:spPr>
          <a:xfrm>
            <a:off x="457200" y="1570038"/>
            <a:ext cx="8229600" cy="3840162"/>
          </a:xfrm>
        </p:spPr>
        <p:txBody>
          <a:bodyPr/>
          <a:lstStyle/>
          <a:p>
            <a:pPr eaLnBrk="1" hangingPunct="1"/>
            <a:r>
              <a:rPr lang="en-US" altLang="en-US" sz="2400">
                <a:solidFill>
                  <a:srgbClr val="FF0000"/>
                </a:solidFill>
                <a:latin typeface="Times New Roman" panose="02020603050405020304" pitchFamily="18" charset="0"/>
              </a:rPr>
              <a:t>To ensure that inputs are valid, industrial-strength programs must test for all possible erroneous cases. </a:t>
            </a:r>
          </a:p>
          <a:p>
            <a:pPr eaLnBrk="1" hangingPunct="1"/>
            <a:r>
              <a:rPr lang="en-US" altLang="en-US" sz="2400">
                <a:solidFill>
                  <a:srgbClr val="000000"/>
                </a:solidFill>
                <a:latin typeface="Times New Roman" panose="02020603050405020304" pitchFamily="18" charset="0"/>
              </a:rPr>
              <a:t>A  program that inputs grades should </a:t>
            </a:r>
            <a:r>
              <a:rPr lang="en-US" altLang="en-US" sz="2400">
                <a:solidFill>
                  <a:srgbClr val="0000FF"/>
                </a:solidFill>
                <a:latin typeface="Times New Roman" panose="02020603050405020304" pitchFamily="18" charset="0"/>
              </a:rPr>
              <a:t>validate</a:t>
            </a:r>
            <a:r>
              <a:rPr lang="en-US" altLang="en-US" sz="2400">
                <a:solidFill>
                  <a:srgbClr val="000000"/>
                </a:solidFill>
                <a:latin typeface="Times New Roman" panose="02020603050405020304" pitchFamily="18" charset="0"/>
              </a:rPr>
              <a:t> the grades by using </a:t>
            </a:r>
            <a:r>
              <a:rPr lang="en-US" altLang="en-US" sz="2400">
                <a:solidFill>
                  <a:srgbClr val="0000FF"/>
                </a:solidFill>
                <a:latin typeface="Times New Roman" panose="02020603050405020304" pitchFamily="18" charset="0"/>
              </a:rPr>
              <a:t>range checking </a:t>
            </a:r>
            <a:r>
              <a:rPr lang="en-US" altLang="en-US" sz="2400">
                <a:solidFill>
                  <a:srgbClr val="000000"/>
                </a:solidFill>
                <a:latin typeface="Times New Roman" panose="02020603050405020304" pitchFamily="18" charset="0"/>
              </a:rPr>
              <a:t>to ensure that they are values from 0 to 100. </a:t>
            </a:r>
          </a:p>
          <a:p>
            <a:pPr eaLnBrk="1" hangingPunct="1"/>
            <a:r>
              <a:rPr lang="en-US" altLang="en-US" sz="2400">
                <a:solidFill>
                  <a:srgbClr val="000000"/>
                </a:solidFill>
                <a:latin typeface="Times New Roman" panose="02020603050405020304" pitchFamily="18" charset="0"/>
              </a:rPr>
              <a:t>You can then ask the user to reenter any value that’s out of range. </a:t>
            </a:r>
          </a:p>
        </p:txBody>
      </p:sp>
      <p:sp>
        <p:nvSpPr>
          <p:cNvPr id="59396"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3.9</a:t>
            </a:r>
            <a:r>
              <a:rPr lang="en-US" dirty="0">
                <a:solidFill>
                  <a:srgbClr val="24B5A1"/>
                </a:solidFill>
                <a:latin typeface="Goudy Sans Medium"/>
              </a:rPr>
              <a:t>  </a:t>
            </a:r>
            <a:r>
              <a:rPr lang="en-US" dirty="0">
                <a:solidFill>
                  <a:srgbClr val="3380E6"/>
                </a:solidFill>
                <a:latin typeface="Arial"/>
              </a:rPr>
              <a:t>Formulating Algorithms: Sentinel-Controlled Repetition</a:t>
            </a:r>
          </a:p>
        </p:txBody>
      </p:sp>
      <p:sp>
        <p:nvSpPr>
          <p:cNvPr id="44035" name="Text Placeholder 2"/>
          <p:cNvSpPr>
            <a:spLocks noGrp="1"/>
          </p:cNvSpPr>
          <p:nvPr>
            <p:ph type="body" idx="1"/>
          </p:nvPr>
        </p:nvSpPr>
        <p:spPr>
          <a:xfrm>
            <a:off x="457200" y="1054100"/>
            <a:ext cx="8229600" cy="4525963"/>
          </a:xfrm>
        </p:spPr>
        <p:txBody>
          <a:bodyPr/>
          <a:lstStyle/>
          <a:p>
            <a:pPr eaLnBrk="1" hangingPunct="1"/>
            <a:r>
              <a:rPr lang="en-US" altLang="en-US" i="1">
                <a:solidFill>
                  <a:srgbClr val="000000"/>
                </a:solidFill>
                <a:latin typeface="AGaramond" pitchFamily="50" charset="0"/>
              </a:rPr>
              <a:t>Develop a class-averaging program that processes grades for an arbitrary number of students each time it’s run.</a:t>
            </a:r>
          </a:p>
          <a:p>
            <a:pPr eaLnBrk="1" hangingPunct="1"/>
            <a:r>
              <a:rPr lang="en-US" altLang="en-US">
                <a:solidFill>
                  <a:srgbClr val="0000FF"/>
                </a:solidFill>
                <a:latin typeface="Times New Roman" panose="02020603050405020304" pitchFamily="18" charset="0"/>
              </a:rPr>
              <a:t>Sentinel-controlled repetition</a:t>
            </a:r>
            <a:r>
              <a:rPr lang="en-US" altLang="en-US">
                <a:solidFill>
                  <a:srgbClr val="000000"/>
                </a:solidFill>
                <a:latin typeface="Times New Roman" panose="02020603050405020304" pitchFamily="18" charset="0"/>
              </a:rPr>
              <a:t> is often called </a:t>
            </a:r>
            <a:r>
              <a:rPr lang="en-US" altLang="en-US">
                <a:solidFill>
                  <a:srgbClr val="0000FF"/>
                </a:solidFill>
                <a:latin typeface="Times New Roman" panose="02020603050405020304" pitchFamily="18" charset="0"/>
              </a:rPr>
              <a:t>indefinite repetition</a:t>
            </a:r>
            <a:r>
              <a:rPr lang="en-US" altLang="en-US">
                <a:solidFill>
                  <a:srgbClr val="000000"/>
                </a:solidFill>
                <a:latin typeface="Times New Roman" panose="02020603050405020304" pitchFamily="18" charset="0"/>
              </a:rPr>
              <a:t> because the number of repetitions is not known before the loop begins executing.</a:t>
            </a:r>
          </a:p>
          <a:p>
            <a:pPr eaLnBrk="1" hangingPunct="1"/>
            <a:r>
              <a:rPr lang="en-US" altLang="en-US">
                <a:solidFill>
                  <a:srgbClr val="000000"/>
                </a:solidFill>
                <a:latin typeface="Times New Roman" panose="02020603050405020304" pitchFamily="18" charset="0"/>
              </a:rPr>
              <a:t>A special value called a </a:t>
            </a:r>
            <a:r>
              <a:rPr lang="en-US" altLang="en-US">
                <a:solidFill>
                  <a:srgbClr val="0000FF"/>
                </a:solidFill>
                <a:latin typeface="Times New Roman" panose="02020603050405020304" pitchFamily="18" charset="0"/>
              </a:rPr>
              <a:t>sentinel value</a:t>
            </a:r>
            <a:r>
              <a:rPr lang="en-US" altLang="en-US">
                <a:solidFill>
                  <a:srgbClr val="000000"/>
                </a:solidFill>
                <a:latin typeface="Times New Roman" panose="02020603050405020304" pitchFamily="18" charset="0"/>
              </a:rPr>
              <a:t> (also called a </a:t>
            </a:r>
            <a:r>
              <a:rPr lang="en-US" altLang="en-US">
                <a:solidFill>
                  <a:srgbClr val="0000FF"/>
                </a:solidFill>
                <a:latin typeface="Times New Roman" panose="02020603050405020304" pitchFamily="18" charset="0"/>
              </a:rPr>
              <a:t>signal value</a:t>
            </a:r>
            <a:r>
              <a:rPr lang="en-US" altLang="en-US">
                <a:solidFill>
                  <a:srgbClr val="000000"/>
                </a:solidFill>
                <a:latin typeface="Times New Roman" panose="02020603050405020304" pitchFamily="18" charset="0"/>
              </a:rPr>
              <a:t>, a </a:t>
            </a:r>
            <a:r>
              <a:rPr lang="en-US" altLang="en-US">
                <a:solidFill>
                  <a:srgbClr val="0000FF"/>
                </a:solidFill>
                <a:latin typeface="Times New Roman" panose="02020603050405020304" pitchFamily="18" charset="0"/>
              </a:rPr>
              <a:t>dummy value</a:t>
            </a:r>
            <a:r>
              <a:rPr lang="en-US" altLang="en-US">
                <a:solidFill>
                  <a:srgbClr val="000000"/>
                </a:solidFill>
                <a:latin typeface="Times New Roman" panose="02020603050405020304" pitchFamily="18" charset="0"/>
              </a:rPr>
              <a:t> or a </a:t>
            </a:r>
            <a:r>
              <a:rPr lang="en-US" altLang="en-US">
                <a:solidFill>
                  <a:srgbClr val="0000FF"/>
                </a:solidFill>
                <a:latin typeface="Times New Roman" panose="02020603050405020304" pitchFamily="18" charset="0"/>
              </a:rPr>
              <a:t>flag value</a:t>
            </a:r>
            <a:r>
              <a:rPr lang="en-US" altLang="en-US">
                <a:solidFill>
                  <a:srgbClr val="000000"/>
                </a:solidFill>
                <a:latin typeface="Times New Roman" panose="02020603050405020304" pitchFamily="18" charset="0"/>
              </a:rPr>
              <a:t>) can be used to indicate “end of data entry.” </a:t>
            </a:r>
          </a:p>
          <a:p>
            <a:pPr eaLnBrk="1" hangingPunct="1"/>
            <a:r>
              <a:rPr lang="en-US" altLang="en-US">
                <a:solidFill>
                  <a:srgbClr val="000000"/>
                </a:solidFill>
                <a:latin typeface="Times New Roman" panose="02020603050405020304" pitchFamily="18" charset="0"/>
              </a:rPr>
              <a:t>A sentinel value must be chosen that cannot be confused with an acceptable input value. </a:t>
            </a:r>
          </a:p>
          <a:p>
            <a:pPr eaLnBrk="1" hangingPunct="1"/>
            <a:endParaRPr lang="en-US" altLang="en-US"/>
          </a:p>
        </p:txBody>
      </p:sp>
      <p:sp>
        <p:nvSpPr>
          <p:cNvPr id="61444"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3380E6"/>
                </a:solidFill>
                <a:latin typeface="Arial"/>
              </a:rPr>
              <a:t>Outline</a:t>
            </a:r>
          </a:p>
        </p:txBody>
      </p:sp>
      <p:sp>
        <p:nvSpPr>
          <p:cNvPr id="14339" name="Text Placeholder 2"/>
          <p:cNvSpPr>
            <a:spLocks noGrp="1"/>
          </p:cNvSpPr>
          <p:nvPr>
            <p:ph type="body" idx="1"/>
          </p:nvPr>
        </p:nvSpPr>
        <p:spPr>
          <a:xfrm>
            <a:off x="152400" y="1219200"/>
            <a:ext cx="8915400" cy="4525963"/>
          </a:xfrm>
        </p:spPr>
        <p:txBody>
          <a:bodyPr/>
          <a:lstStyle/>
          <a:p>
            <a:pPr marL="107950" indent="0">
              <a:buFont typeface="Wingdings 3" panose="05040102010807070707" pitchFamily="18" charset="2"/>
              <a:buNone/>
            </a:pPr>
            <a:r>
              <a:rPr lang="en-US" altLang="en-US" dirty="0">
                <a:solidFill>
                  <a:srgbClr val="24B5A1"/>
                </a:solidFill>
                <a:latin typeface="Times New Roman" panose="02020603050405020304" pitchFamily="18" charset="0"/>
                <a:cs typeface="Times New Roman" panose="02020603050405020304" pitchFamily="18" charset="0"/>
              </a:rPr>
              <a:t>-.-   </a:t>
            </a:r>
            <a:r>
              <a:rPr lang="ar-SA" altLang="en-US" dirty="0">
                <a:solidFill>
                  <a:srgbClr val="24B5A1"/>
                </a:solidFill>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Recall</a:t>
            </a:r>
          </a:p>
          <a:p>
            <a:pPr marL="107950" indent="0">
              <a:buFont typeface="Wingdings 3" panose="05040102010807070707" pitchFamily="18" charset="2"/>
              <a:buNone/>
            </a:pPr>
            <a:r>
              <a:rPr lang="en-US" altLang="en-US" dirty="0">
                <a:solidFill>
                  <a:srgbClr val="24B5A1"/>
                </a:solidFill>
                <a:latin typeface="Times New Roman" panose="02020603050405020304" pitchFamily="18" charset="0"/>
                <a:cs typeface="Times New Roman" panose="02020603050405020304" pitchFamily="18" charset="0"/>
              </a:rPr>
              <a:t>3.7  </a:t>
            </a:r>
            <a:r>
              <a:rPr lang="ar-SA" altLang="en-US" dirty="0">
                <a:solidFill>
                  <a:srgbClr val="24B5A1"/>
                </a:solidFill>
                <a:latin typeface="Times New Roman" panose="02020603050405020304" pitchFamily="18" charset="0"/>
                <a:cs typeface="Times New Roman" panose="02020603050405020304" pitchFamily="18" charset="0"/>
              </a:rPr>
              <a:t>  </a:t>
            </a:r>
            <a:r>
              <a:rPr lang="en-US" altLang="en-US" dirty="0">
                <a:latin typeface="Lucida Console" panose="020B0609040504020204" pitchFamily="49" charset="0"/>
                <a:cs typeface="Times New Roman" panose="02020603050405020304" pitchFamily="18" charset="0"/>
              </a:rPr>
              <a:t>while</a:t>
            </a:r>
            <a:r>
              <a:rPr lang="en-US" altLang="en-US" dirty="0">
                <a:latin typeface="Times New Roman" panose="02020603050405020304" pitchFamily="18" charset="0"/>
                <a:cs typeface="Times New Roman" panose="02020603050405020304" pitchFamily="18" charset="0"/>
              </a:rPr>
              <a:t> Repetition Statement</a:t>
            </a:r>
          </a:p>
          <a:p>
            <a:pPr marL="107950" indent="0">
              <a:buFont typeface="Wingdings 3" panose="05040102010807070707" pitchFamily="18" charset="2"/>
              <a:buNone/>
            </a:pPr>
            <a:r>
              <a:rPr lang="en-US" altLang="en-US" dirty="0">
                <a:solidFill>
                  <a:srgbClr val="24B5A1"/>
                </a:solidFill>
                <a:latin typeface="Times New Roman" panose="02020603050405020304" pitchFamily="18" charset="0"/>
                <a:cs typeface="Times New Roman" panose="02020603050405020304" pitchFamily="18" charset="0"/>
              </a:rPr>
              <a:t>3.8</a:t>
            </a:r>
            <a:r>
              <a:rPr lang="en-US" altLang="en-US" dirty="0">
                <a:latin typeface="Times New Roman" panose="02020603050405020304" pitchFamily="18" charset="0"/>
                <a:cs typeface="Times New Roman" panose="02020603050405020304" pitchFamily="18" charset="0"/>
              </a:rPr>
              <a:t>  </a:t>
            </a:r>
            <a:r>
              <a:rPr lang="ar-SA"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Formulating Algorithms: Counter-Controlled</a:t>
            </a:r>
            <a:r>
              <a:rPr lang="ar-SA"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Repetition</a:t>
            </a:r>
            <a:endParaRPr lang="ar-SA" altLang="en-US" dirty="0">
              <a:latin typeface="Times New Roman" panose="02020603050405020304" pitchFamily="18" charset="0"/>
              <a:cs typeface="Times New Roman" panose="02020603050405020304" pitchFamily="18" charset="0"/>
            </a:endParaRPr>
          </a:p>
          <a:p>
            <a:pPr marL="107950" indent="0">
              <a:buFont typeface="Wingdings 3" panose="05040102010807070707" pitchFamily="18" charset="2"/>
              <a:buNone/>
            </a:pPr>
            <a:r>
              <a:rPr lang="en-US" altLang="en-US" dirty="0">
                <a:solidFill>
                  <a:srgbClr val="24B5A1"/>
                </a:solidFill>
                <a:latin typeface="Times New Roman" panose="02020603050405020304" pitchFamily="18" charset="0"/>
                <a:cs typeface="Times New Roman" panose="02020603050405020304" pitchFamily="18" charset="0"/>
              </a:rPr>
              <a:t>3.9  </a:t>
            </a:r>
            <a:r>
              <a:rPr lang="ar-SA" altLang="en-US" dirty="0">
                <a:solidFill>
                  <a:srgbClr val="24B5A1"/>
                </a:solidFill>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Formulating Algorithms: Sentinel-Controlled</a:t>
            </a:r>
            <a:r>
              <a:rPr lang="ar-SA"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Repetition </a:t>
            </a:r>
            <a:endParaRPr lang="ar-SA" altLang="en-US" dirty="0">
              <a:latin typeface="Times New Roman" panose="02020603050405020304" pitchFamily="18" charset="0"/>
              <a:cs typeface="Times New Roman" panose="02020603050405020304" pitchFamily="18" charset="0"/>
            </a:endParaRPr>
          </a:p>
          <a:p>
            <a:pPr marL="107950" indent="0">
              <a:buFont typeface="Wingdings 3" panose="05040102010807070707" pitchFamily="18" charset="2"/>
              <a:buNone/>
            </a:pPr>
            <a:r>
              <a:rPr lang="en-US" altLang="en-US" dirty="0">
                <a:solidFill>
                  <a:srgbClr val="24B5A1"/>
                </a:solidFill>
                <a:latin typeface="Times New Roman" panose="02020603050405020304" pitchFamily="18" charset="0"/>
                <a:cs typeface="Times New Roman" panose="02020603050405020304" pitchFamily="18" charset="0"/>
              </a:rPr>
              <a:t>3.10</a:t>
            </a:r>
            <a:r>
              <a:rPr lang="en-US" altLang="en-US" dirty="0">
                <a:latin typeface="Times New Roman" panose="02020603050405020304" pitchFamily="18" charset="0"/>
                <a:cs typeface="Times New Roman" panose="02020603050405020304" pitchFamily="18" charset="0"/>
              </a:rPr>
              <a:t>  Formulating Algorithms: Nested Control</a:t>
            </a:r>
            <a:r>
              <a:rPr lang="ar-SA" altLang="en-US"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Statements</a:t>
            </a:r>
          </a:p>
          <a:p>
            <a:pPr marL="107950" indent="0">
              <a:buFont typeface="Wingdings 3" panose="05040102010807070707" pitchFamily="18" charset="2"/>
              <a:buNone/>
            </a:pPr>
            <a:r>
              <a:rPr lang="en-US" altLang="en-US" dirty="0">
                <a:solidFill>
                  <a:srgbClr val="24B5A1"/>
                </a:solidFill>
                <a:latin typeface="Times New Roman" panose="02020603050405020304" pitchFamily="18" charset="0"/>
                <a:cs typeface="Times New Roman" panose="02020603050405020304" pitchFamily="18" charset="0"/>
              </a:rPr>
              <a:t>4.2  </a:t>
            </a:r>
            <a:r>
              <a:rPr lang="en-US" altLang="en-US" dirty="0">
                <a:latin typeface="Times New Roman" panose="02020603050405020304" pitchFamily="18" charset="0"/>
                <a:cs typeface="Times New Roman" panose="02020603050405020304" pitchFamily="18" charset="0"/>
              </a:rPr>
              <a:t>  Essentials of Counter-Controlled Repetition</a:t>
            </a:r>
          </a:p>
          <a:p>
            <a:pPr marL="107950" indent="0">
              <a:buFont typeface="Wingdings 3" panose="05040102010807070707" pitchFamily="18" charset="2"/>
              <a:buNone/>
            </a:pPr>
            <a:r>
              <a:rPr lang="en-US" altLang="en-US" dirty="0">
                <a:solidFill>
                  <a:srgbClr val="24B5A1"/>
                </a:solidFill>
                <a:latin typeface="Times New Roman" panose="02020603050405020304" pitchFamily="18" charset="0"/>
                <a:cs typeface="Times New Roman" panose="02020603050405020304" pitchFamily="18" charset="0"/>
              </a:rPr>
              <a:t>4.3 </a:t>
            </a:r>
            <a:r>
              <a:rPr lang="en-US" altLang="en-US" dirty="0">
                <a:latin typeface="Times New Roman" panose="02020603050405020304" pitchFamily="18" charset="0"/>
                <a:cs typeface="Times New Roman" panose="02020603050405020304" pitchFamily="18" charset="0"/>
              </a:rPr>
              <a:t>   </a:t>
            </a:r>
            <a:r>
              <a:rPr lang="en-US" altLang="en-US" dirty="0">
                <a:latin typeface="Lucida Console" panose="020B0609040504020204" pitchFamily="49" charset="0"/>
                <a:cs typeface="Times New Roman" panose="02020603050405020304" pitchFamily="18" charset="0"/>
              </a:rPr>
              <a:t>for</a:t>
            </a:r>
            <a:r>
              <a:rPr lang="en-US" altLang="en-US" dirty="0">
                <a:latin typeface="Times New Roman" panose="02020603050405020304" pitchFamily="18" charset="0"/>
                <a:cs typeface="Times New Roman" panose="02020603050405020304" pitchFamily="18" charset="0"/>
              </a:rPr>
              <a:t> Repetition Statement</a:t>
            </a:r>
          </a:p>
          <a:p>
            <a:pPr marL="107950" indent="0">
              <a:buFont typeface="Wingdings 3" panose="05040102010807070707" pitchFamily="18" charset="2"/>
              <a:buNone/>
            </a:pPr>
            <a:r>
              <a:rPr lang="en-US" altLang="en-US" dirty="0">
                <a:solidFill>
                  <a:srgbClr val="24B5A1"/>
                </a:solidFill>
                <a:latin typeface="Times New Roman" panose="02020603050405020304" pitchFamily="18" charset="0"/>
                <a:cs typeface="Times New Roman" panose="02020603050405020304" pitchFamily="18" charset="0"/>
              </a:rPr>
              <a:t>4.4 </a:t>
            </a:r>
            <a:r>
              <a:rPr lang="en-US" altLang="en-US" dirty="0">
                <a:latin typeface="Times New Roman" panose="02020603050405020304" pitchFamily="18" charset="0"/>
                <a:cs typeface="Times New Roman" panose="02020603050405020304" pitchFamily="18" charset="0"/>
              </a:rPr>
              <a:t>   Examples Using the for Statement </a:t>
            </a:r>
          </a:p>
          <a:p>
            <a:pPr marL="107950" indent="0">
              <a:buFont typeface="Wingdings 3" panose="05040102010807070707" pitchFamily="18" charset="2"/>
              <a:buNone/>
            </a:pPr>
            <a:r>
              <a:rPr lang="en-US" altLang="en-US" dirty="0">
                <a:solidFill>
                  <a:srgbClr val="24B5A1"/>
                </a:solidFill>
                <a:latin typeface="Times New Roman" panose="02020603050405020304" pitchFamily="18" charset="0"/>
                <a:cs typeface="Times New Roman" panose="02020603050405020304" pitchFamily="18" charset="0"/>
              </a:rPr>
              <a:t>4.5</a:t>
            </a:r>
            <a:r>
              <a:rPr lang="en-US" altLang="en-US" dirty="0">
                <a:latin typeface="Times New Roman" panose="02020603050405020304" pitchFamily="18" charset="0"/>
                <a:cs typeface="Times New Roman" panose="02020603050405020304" pitchFamily="18" charset="0"/>
              </a:rPr>
              <a:t>    </a:t>
            </a:r>
            <a:r>
              <a:rPr lang="en-US" altLang="en-US" dirty="0">
                <a:latin typeface="Lucida Console" panose="020B0609040504020204" pitchFamily="49" charset="0"/>
                <a:cs typeface="Times New Roman" panose="02020603050405020304" pitchFamily="18" charset="0"/>
              </a:rPr>
              <a:t>do…while</a:t>
            </a:r>
            <a:r>
              <a:rPr lang="en-US" altLang="en-US" dirty="0">
                <a:latin typeface="Times New Roman" panose="02020603050405020304" pitchFamily="18" charset="0"/>
                <a:cs typeface="Times New Roman" panose="02020603050405020304" pitchFamily="18" charset="0"/>
              </a:rPr>
              <a:t> Repetition Statement </a:t>
            </a:r>
          </a:p>
          <a:p>
            <a:pPr marL="107950" indent="0">
              <a:buFont typeface="Wingdings 3" panose="05040102010807070707" pitchFamily="18" charset="2"/>
              <a:buNone/>
            </a:pPr>
            <a:r>
              <a:rPr lang="en-US" altLang="en-US" dirty="0">
                <a:solidFill>
                  <a:srgbClr val="24B5A1"/>
                </a:solidFill>
                <a:latin typeface="Times New Roman" panose="02020603050405020304" pitchFamily="18" charset="0"/>
                <a:cs typeface="Times New Roman" panose="02020603050405020304" pitchFamily="18" charset="0"/>
              </a:rPr>
              <a:t>4.7</a:t>
            </a:r>
            <a:r>
              <a:rPr lang="en-US" altLang="en-US" dirty="0">
                <a:latin typeface="Times New Roman" panose="02020603050405020304" pitchFamily="18" charset="0"/>
                <a:cs typeface="Times New Roman" panose="02020603050405020304" pitchFamily="18" charset="0"/>
              </a:rPr>
              <a:t>    </a:t>
            </a:r>
            <a:r>
              <a:rPr lang="en-US" altLang="en-US" dirty="0">
                <a:latin typeface="Lucida Console" panose="020B0609040504020204" pitchFamily="49" charset="0"/>
                <a:cs typeface="Times New Roman" panose="02020603050405020304" pitchFamily="18" charset="0"/>
              </a:rPr>
              <a:t>break</a:t>
            </a:r>
            <a:r>
              <a:rPr lang="en-US" altLang="en-US" dirty="0">
                <a:latin typeface="Times New Roman" panose="02020603050405020304" pitchFamily="18" charset="0"/>
                <a:cs typeface="Times New Roman" panose="02020603050405020304" pitchFamily="18" charset="0"/>
              </a:rPr>
              <a:t> and </a:t>
            </a:r>
            <a:r>
              <a:rPr lang="en-US" altLang="en-US" dirty="0">
                <a:latin typeface="Lucida Console" panose="020B0609040504020204" pitchFamily="49" charset="0"/>
                <a:cs typeface="Times New Roman" panose="02020603050405020304" pitchFamily="18" charset="0"/>
              </a:rPr>
              <a:t>continue</a:t>
            </a:r>
            <a:r>
              <a:rPr lang="en-US" altLang="en-US" dirty="0">
                <a:latin typeface="Times New Roman" panose="02020603050405020304" pitchFamily="18" charset="0"/>
                <a:cs typeface="Times New Roman" panose="02020603050405020304" pitchFamily="18" charset="0"/>
              </a:rPr>
              <a:t> Statements </a:t>
            </a:r>
          </a:p>
          <a:p>
            <a:pPr marL="107950" indent="0">
              <a:buFont typeface="Wingdings 3" panose="05040102010807070707" pitchFamily="18" charset="2"/>
              <a:buNone/>
            </a:pPr>
            <a:endParaRPr lang="en-US" altLang="en-US"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pPr>
              <a:defRPr/>
            </a:pPr>
            <a:r>
              <a:rPr lang="en-US"/>
              <a:t>©1992-2015 by Pearson Education, Inc.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06562"/>
          </a:xfrm>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3.9</a:t>
            </a:r>
            <a:r>
              <a:rPr lang="en-US" dirty="0">
                <a:solidFill>
                  <a:srgbClr val="24B5A1"/>
                </a:solidFill>
                <a:latin typeface="Goudy Sans Medium"/>
              </a:rPr>
              <a:t>  </a:t>
            </a:r>
            <a:r>
              <a:rPr lang="en-US" dirty="0">
                <a:solidFill>
                  <a:srgbClr val="3380E6"/>
                </a:solidFill>
                <a:latin typeface="Arial"/>
              </a:rPr>
              <a:t>Formulating Algorithms: Sentinel-Controlled Repetition (Cont.)</a:t>
            </a:r>
          </a:p>
        </p:txBody>
      </p:sp>
      <p:sp>
        <p:nvSpPr>
          <p:cNvPr id="46083" name="Text Placeholder 2"/>
          <p:cNvSpPr>
            <a:spLocks noGrp="1"/>
          </p:cNvSpPr>
          <p:nvPr>
            <p:ph type="body" idx="1"/>
          </p:nvPr>
        </p:nvSpPr>
        <p:spPr>
          <a:xfrm>
            <a:off x="457200" y="1905000"/>
            <a:ext cx="8229600" cy="4449763"/>
          </a:xfrm>
        </p:spPr>
        <p:txBody>
          <a:bodyPr/>
          <a:lstStyle/>
          <a:p>
            <a:pPr eaLnBrk="1" hangingPunct="1">
              <a:lnSpc>
                <a:spcPct val="80000"/>
              </a:lnSpc>
            </a:pPr>
            <a:r>
              <a:rPr lang="en-US" altLang="en-US" sz="2300">
                <a:solidFill>
                  <a:srgbClr val="0000FF"/>
                </a:solidFill>
                <a:latin typeface="Times New Roman" panose="02020603050405020304" pitchFamily="18" charset="0"/>
              </a:rPr>
              <a:t>Top-down, stepwise refinement</a:t>
            </a:r>
          </a:p>
          <a:p>
            <a:pPr eaLnBrk="1" hangingPunct="1">
              <a:lnSpc>
                <a:spcPct val="80000"/>
              </a:lnSpc>
            </a:pPr>
            <a:r>
              <a:rPr lang="en-US" altLang="en-US" sz="2300">
                <a:solidFill>
                  <a:srgbClr val="000000"/>
                </a:solidFill>
                <a:latin typeface="Times New Roman" panose="02020603050405020304" pitchFamily="18" charset="0"/>
              </a:rPr>
              <a:t>Begin with a pseudocode representation of the </a:t>
            </a:r>
            <a:r>
              <a:rPr lang="en-US" altLang="en-US" sz="2300">
                <a:solidFill>
                  <a:srgbClr val="0000FF"/>
                </a:solidFill>
                <a:latin typeface="Times New Roman" panose="02020603050405020304" pitchFamily="18" charset="0"/>
              </a:rPr>
              <a:t>top</a:t>
            </a:r>
            <a:r>
              <a:rPr lang="en-US" altLang="en-US" sz="2300">
                <a:solidFill>
                  <a:srgbClr val="000000"/>
                </a:solidFill>
                <a:latin typeface="Times New Roman" panose="02020603050405020304" pitchFamily="18" charset="0"/>
              </a:rPr>
              <a:t>—a single statement that conveys the overall function of the program: </a:t>
            </a:r>
          </a:p>
          <a:p>
            <a:pPr lvl="2" eaLnBrk="1" hangingPunct="1">
              <a:lnSpc>
                <a:spcPct val="80000"/>
              </a:lnSpc>
            </a:pPr>
            <a:r>
              <a:rPr lang="en-US" altLang="en-US" sz="1800" i="1">
                <a:solidFill>
                  <a:srgbClr val="0026CC"/>
                </a:solidFill>
                <a:latin typeface="Times New Roman" panose="02020603050405020304" pitchFamily="18" charset="0"/>
              </a:rPr>
              <a:t>Determine the class average for the quiz</a:t>
            </a:r>
          </a:p>
          <a:p>
            <a:pPr eaLnBrk="1" hangingPunct="1">
              <a:lnSpc>
                <a:spcPct val="80000"/>
              </a:lnSpc>
            </a:pPr>
            <a:r>
              <a:rPr lang="en-US" altLang="en-US" sz="2300">
                <a:solidFill>
                  <a:srgbClr val="000000"/>
                </a:solidFill>
                <a:latin typeface="Times New Roman" panose="02020603050405020304" pitchFamily="18" charset="0"/>
              </a:rPr>
              <a:t>The top is a </a:t>
            </a:r>
            <a:r>
              <a:rPr lang="en-US" altLang="en-US" sz="2300" i="1">
                <a:solidFill>
                  <a:srgbClr val="000000"/>
                </a:solidFill>
                <a:latin typeface="Times New Roman" panose="02020603050405020304" pitchFamily="18" charset="0"/>
              </a:rPr>
              <a:t>complete </a:t>
            </a:r>
            <a:r>
              <a:rPr lang="en-US" altLang="en-US" sz="2300">
                <a:solidFill>
                  <a:srgbClr val="000000"/>
                </a:solidFill>
                <a:latin typeface="Times New Roman" panose="02020603050405020304" pitchFamily="18" charset="0"/>
              </a:rPr>
              <a:t>representation of a program</a:t>
            </a:r>
            <a:r>
              <a:rPr lang="en-US" altLang="en-US" sz="2300" i="1">
                <a:solidFill>
                  <a:srgbClr val="000000"/>
                </a:solidFill>
                <a:latin typeface="Times New Roman" panose="02020603050405020304" pitchFamily="18" charset="0"/>
              </a:rPr>
              <a:t>. </a:t>
            </a:r>
            <a:r>
              <a:rPr lang="en-US" altLang="en-US" sz="2300">
                <a:solidFill>
                  <a:srgbClr val="000000"/>
                </a:solidFill>
                <a:latin typeface="Times New Roman" panose="02020603050405020304" pitchFamily="18" charset="0"/>
              </a:rPr>
              <a:t>Rarely conveys sufficient detail from which to write a Java program. </a:t>
            </a:r>
          </a:p>
          <a:p>
            <a:pPr eaLnBrk="1" hangingPunct="1">
              <a:lnSpc>
                <a:spcPct val="80000"/>
              </a:lnSpc>
            </a:pPr>
            <a:r>
              <a:rPr lang="en-US" altLang="en-US" sz="2300">
                <a:solidFill>
                  <a:srgbClr val="000000"/>
                </a:solidFill>
                <a:latin typeface="Times New Roman" panose="02020603050405020304" pitchFamily="18" charset="0"/>
              </a:rPr>
              <a:t>Divide the top into a series of smaller tasks and list these in the order in which they’ll be performed. </a:t>
            </a:r>
          </a:p>
          <a:p>
            <a:pPr eaLnBrk="1" hangingPunct="1">
              <a:lnSpc>
                <a:spcPct val="80000"/>
              </a:lnSpc>
            </a:pPr>
            <a:r>
              <a:rPr lang="en-US" altLang="en-US" sz="2300">
                <a:solidFill>
                  <a:srgbClr val="0000FF"/>
                </a:solidFill>
                <a:latin typeface="Times New Roman" panose="02020603050405020304" pitchFamily="18" charset="0"/>
              </a:rPr>
              <a:t>First refinement</a:t>
            </a:r>
            <a:r>
              <a:rPr lang="en-US" altLang="en-US" sz="2300">
                <a:solidFill>
                  <a:srgbClr val="000000"/>
                </a:solidFill>
                <a:latin typeface="Times New Roman" panose="02020603050405020304" pitchFamily="18" charset="0"/>
              </a:rPr>
              <a:t>:</a:t>
            </a:r>
          </a:p>
          <a:p>
            <a:pPr lvl="2" eaLnBrk="1" hangingPunct="1">
              <a:lnSpc>
                <a:spcPct val="80000"/>
              </a:lnSpc>
            </a:pPr>
            <a:r>
              <a:rPr lang="en-US" altLang="en-US" sz="1800" i="1">
                <a:solidFill>
                  <a:srgbClr val="0026CC"/>
                </a:solidFill>
                <a:latin typeface="Times New Roman" panose="02020603050405020304" pitchFamily="18" charset="0"/>
              </a:rPr>
              <a:t>Initialize variables</a:t>
            </a:r>
            <a:br>
              <a:rPr lang="en-US" altLang="en-US" sz="1800" i="1">
                <a:solidFill>
                  <a:srgbClr val="0026CC"/>
                </a:solidFill>
                <a:latin typeface="Times New Roman" panose="02020603050405020304" pitchFamily="18" charset="0"/>
              </a:rPr>
            </a:br>
            <a:r>
              <a:rPr lang="en-US" altLang="en-US" sz="1800" i="1">
                <a:solidFill>
                  <a:srgbClr val="0026CC"/>
                </a:solidFill>
                <a:latin typeface="Times New Roman" panose="02020603050405020304" pitchFamily="18" charset="0"/>
              </a:rPr>
              <a:t>Input, sum and count the quiz grades</a:t>
            </a:r>
            <a:br>
              <a:rPr lang="en-US" altLang="en-US" sz="1800" i="1">
                <a:solidFill>
                  <a:srgbClr val="0026CC"/>
                </a:solidFill>
                <a:latin typeface="Times New Roman" panose="02020603050405020304" pitchFamily="18" charset="0"/>
              </a:rPr>
            </a:br>
            <a:r>
              <a:rPr lang="en-US" altLang="en-US" sz="1800" i="1">
                <a:solidFill>
                  <a:srgbClr val="0026CC"/>
                </a:solidFill>
                <a:latin typeface="Times New Roman" panose="02020603050405020304" pitchFamily="18" charset="0"/>
              </a:rPr>
              <a:t>Calculate and print the class average</a:t>
            </a:r>
          </a:p>
          <a:p>
            <a:pPr eaLnBrk="1" hangingPunct="1">
              <a:lnSpc>
                <a:spcPct val="80000"/>
              </a:lnSpc>
            </a:pPr>
            <a:r>
              <a:rPr lang="en-US" altLang="en-US" sz="2300">
                <a:solidFill>
                  <a:srgbClr val="000000"/>
                </a:solidFill>
                <a:latin typeface="Times New Roman" panose="02020603050405020304" pitchFamily="18" charset="0"/>
              </a:rPr>
              <a:t>This refinement uses only the </a:t>
            </a:r>
            <a:r>
              <a:rPr lang="en-US" altLang="en-US" sz="2300" i="1">
                <a:solidFill>
                  <a:srgbClr val="000000"/>
                </a:solidFill>
                <a:latin typeface="Times New Roman" panose="02020603050405020304" pitchFamily="18" charset="0"/>
              </a:rPr>
              <a:t>sequence structure</a:t>
            </a:r>
            <a:r>
              <a:rPr lang="en-US" altLang="en-US" sz="2300">
                <a:solidFill>
                  <a:srgbClr val="000000"/>
                </a:solidFill>
                <a:latin typeface="Times New Roman" panose="02020603050405020304" pitchFamily="18" charset="0"/>
              </a:rPr>
              <a:t>—the steps listed should execute in order, one after the other. </a:t>
            </a:r>
          </a:p>
        </p:txBody>
      </p:sp>
      <p:sp>
        <p:nvSpPr>
          <p:cNvPr id="63492"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descr="jhtp_03_CS1_Page_2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pic>
        <p:nvPicPr>
          <p:cNvPr id="48132" name="Picture 1" descr="jhtp_03_CS1_Page_23"/>
          <p:cNvPicPr>
            <a:picLocks noGrp="1" noChangeAspect="1"/>
          </p:cNvPicPr>
          <p:nvPr isPhoto="1"/>
        </p:nvPicPr>
        <p:blipFill>
          <a:blip r:embed="rId3">
            <a:extLst>
              <a:ext uri="{28A0092B-C50C-407E-A947-70E740481C1C}">
                <a14:useLocalDpi xmlns:a14="http://schemas.microsoft.com/office/drawing/2010/main" val="0"/>
              </a:ext>
            </a:extLst>
          </a:blip>
          <a:srcRect b="52731"/>
          <a:stretch>
            <a:fillRect/>
          </a:stretch>
        </p:blipFill>
        <p:spPr bwMode="auto">
          <a:xfrm>
            <a:off x="0" y="3079750"/>
            <a:ext cx="9144000" cy="262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58962"/>
          </a:xfrm>
        </p:spPr>
        <p:txBody>
          <a:bodyPr/>
          <a:lstStyle/>
          <a:p>
            <a:pPr eaLnBrk="1" fontAlgn="auto" hangingPunct="1">
              <a:spcAft>
                <a:spcPts val="0"/>
              </a:spcAft>
              <a:defRPr/>
            </a:pPr>
            <a:r>
              <a:rPr lang="en-US" dirty="0">
                <a:solidFill>
                  <a:srgbClr val="24B5A1"/>
                </a:solidFill>
                <a:latin typeface="Arial" pitchFamily="34" charset="0"/>
                <a:cs typeface="Arial" pitchFamily="34" charset="0"/>
              </a:rPr>
              <a:t>3.9</a:t>
            </a:r>
            <a:r>
              <a:rPr lang="en-US" dirty="0">
                <a:solidFill>
                  <a:srgbClr val="24B5A1"/>
                </a:solidFill>
                <a:latin typeface="Goudy Sans Medium"/>
              </a:rPr>
              <a:t>  </a:t>
            </a:r>
            <a:r>
              <a:rPr lang="en-US" dirty="0">
                <a:solidFill>
                  <a:srgbClr val="3380E6"/>
                </a:solidFill>
                <a:latin typeface="Arial"/>
              </a:rPr>
              <a:t>Formulating Algorithms: Sentinel-Controlled Repetition (Cont.)</a:t>
            </a:r>
          </a:p>
        </p:txBody>
      </p:sp>
      <p:sp>
        <p:nvSpPr>
          <p:cNvPr id="49155" name="Text Placeholder 2"/>
          <p:cNvSpPr>
            <a:spLocks noGrp="1"/>
          </p:cNvSpPr>
          <p:nvPr>
            <p:ph type="body" idx="1"/>
          </p:nvPr>
        </p:nvSpPr>
        <p:spPr>
          <a:xfrm>
            <a:off x="457200" y="2209800"/>
            <a:ext cx="8229600" cy="3916363"/>
          </a:xfrm>
        </p:spPr>
        <p:txBody>
          <a:bodyPr/>
          <a:lstStyle/>
          <a:p>
            <a:pPr eaLnBrk="1" hangingPunct="1"/>
            <a:r>
              <a:rPr lang="en-US" altLang="en-US">
                <a:solidFill>
                  <a:srgbClr val="0000FF"/>
                </a:solidFill>
                <a:latin typeface="Times New Roman" panose="02020603050405020304" pitchFamily="18" charset="0"/>
              </a:rPr>
              <a:t>Second refinement</a:t>
            </a:r>
            <a:r>
              <a:rPr lang="en-US" altLang="en-US">
                <a:solidFill>
                  <a:srgbClr val="000000"/>
                </a:solidFill>
                <a:latin typeface="Times New Roman" panose="02020603050405020304" pitchFamily="18" charset="0"/>
              </a:rPr>
              <a:t>: commit to specific variables. </a:t>
            </a:r>
          </a:p>
          <a:p>
            <a:pPr eaLnBrk="1" hangingPunct="1"/>
            <a:r>
              <a:rPr lang="en-US" altLang="en-US">
                <a:solidFill>
                  <a:srgbClr val="000000"/>
                </a:solidFill>
                <a:latin typeface="Times New Roman" panose="02020603050405020304" pitchFamily="18" charset="0"/>
              </a:rPr>
              <a:t>The pseudocode statement </a:t>
            </a:r>
          </a:p>
          <a:p>
            <a:pPr lvl="3" eaLnBrk="1" hangingPunct="1"/>
            <a:r>
              <a:rPr lang="en-US" altLang="en-US" i="1">
                <a:solidFill>
                  <a:srgbClr val="0026CC"/>
                </a:solidFill>
                <a:latin typeface="Times New Roman" panose="02020603050405020304" pitchFamily="18" charset="0"/>
              </a:rPr>
              <a:t>Initialize variables</a:t>
            </a:r>
          </a:p>
          <a:p>
            <a:pPr eaLnBrk="1" hangingPunct="1"/>
            <a:r>
              <a:rPr lang="en-US" altLang="en-US">
                <a:solidFill>
                  <a:srgbClr val="000000"/>
                </a:solidFill>
                <a:latin typeface="Times New Roman" panose="02020603050405020304" pitchFamily="18" charset="0"/>
              </a:rPr>
              <a:t>can be refined as follows:</a:t>
            </a:r>
          </a:p>
          <a:p>
            <a:pPr lvl="3" eaLnBrk="1" hangingPunct="1"/>
            <a:r>
              <a:rPr lang="en-US" altLang="en-US" i="1">
                <a:solidFill>
                  <a:srgbClr val="0026CC"/>
                </a:solidFill>
                <a:latin typeface="Times New Roman" panose="02020603050405020304" pitchFamily="18" charset="0"/>
              </a:rPr>
              <a:t>Initialize total to zero</a:t>
            </a:r>
          </a:p>
          <a:p>
            <a:pPr lvl="3" eaLnBrk="1" hangingPunct="1"/>
            <a:r>
              <a:rPr lang="en-US" altLang="en-US" i="1">
                <a:solidFill>
                  <a:srgbClr val="0026CC"/>
                </a:solidFill>
                <a:latin typeface="Times New Roman" panose="02020603050405020304" pitchFamily="18" charset="0"/>
              </a:rPr>
              <a:t>Initialize counter to zero</a:t>
            </a:r>
          </a:p>
        </p:txBody>
      </p:sp>
      <p:sp>
        <p:nvSpPr>
          <p:cNvPr id="65540"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06562"/>
          </a:xfrm>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3.9 </a:t>
            </a:r>
            <a:r>
              <a:rPr lang="en-US" dirty="0">
                <a:solidFill>
                  <a:srgbClr val="24B5A1"/>
                </a:solidFill>
                <a:latin typeface="Goudy Sans Medium"/>
              </a:rPr>
              <a:t> </a:t>
            </a:r>
            <a:r>
              <a:rPr lang="en-US" dirty="0">
                <a:solidFill>
                  <a:srgbClr val="3380E6"/>
                </a:solidFill>
                <a:latin typeface="Arial"/>
              </a:rPr>
              <a:t>Formulating Algorithms: Sentinel-Controlled Repetition (Cont.)</a:t>
            </a:r>
          </a:p>
        </p:txBody>
      </p:sp>
      <p:sp>
        <p:nvSpPr>
          <p:cNvPr id="51203" name="Text Placeholder 2"/>
          <p:cNvSpPr>
            <a:spLocks noGrp="1"/>
          </p:cNvSpPr>
          <p:nvPr>
            <p:ph type="body" idx="1"/>
          </p:nvPr>
        </p:nvSpPr>
        <p:spPr>
          <a:xfrm>
            <a:off x="457200" y="1905000"/>
            <a:ext cx="8229600" cy="4724400"/>
          </a:xfrm>
        </p:spPr>
        <p:txBody>
          <a:bodyPr/>
          <a:lstStyle/>
          <a:p>
            <a:pPr eaLnBrk="1" hangingPunct="1">
              <a:lnSpc>
                <a:spcPct val="80000"/>
              </a:lnSpc>
            </a:pPr>
            <a:r>
              <a:rPr lang="en-US" altLang="en-US" sz="2500">
                <a:solidFill>
                  <a:srgbClr val="000000"/>
                </a:solidFill>
                <a:latin typeface="Times New Roman" panose="02020603050405020304" pitchFamily="18" charset="0"/>
              </a:rPr>
              <a:t>The pseudocode statement</a:t>
            </a:r>
          </a:p>
          <a:p>
            <a:pPr lvl="2" eaLnBrk="1" hangingPunct="1">
              <a:lnSpc>
                <a:spcPct val="80000"/>
              </a:lnSpc>
              <a:buFont typeface="Wingdings 2" panose="05020102010507070707" pitchFamily="18" charset="2"/>
              <a:buNone/>
            </a:pPr>
            <a:r>
              <a:rPr lang="en-US" altLang="en-US" sz="1900" i="1">
                <a:solidFill>
                  <a:srgbClr val="0026CC"/>
                </a:solidFill>
                <a:latin typeface="Times New Roman" panose="02020603050405020304" pitchFamily="18" charset="0"/>
              </a:rPr>
              <a:t>	Input, sum and count the quiz grades</a:t>
            </a:r>
          </a:p>
          <a:p>
            <a:pPr eaLnBrk="1" hangingPunct="1">
              <a:lnSpc>
                <a:spcPct val="80000"/>
              </a:lnSpc>
            </a:pPr>
            <a:r>
              <a:rPr lang="en-US" altLang="en-US" sz="2500">
                <a:solidFill>
                  <a:srgbClr val="000000"/>
                </a:solidFill>
                <a:latin typeface="Times New Roman" panose="02020603050405020304" pitchFamily="18" charset="0"/>
              </a:rPr>
              <a:t>requires a </a:t>
            </a:r>
            <a:r>
              <a:rPr lang="en-US" altLang="en-US" sz="2500" i="1">
                <a:solidFill>
                  <a:srgbClr val="000000"/>
                </a:solidFill>
                <a:latin typeface="Times New Roman" panose="02020603050405020304" pitchFamily="18" charset="0"/>
              </a:rPr>
              <a:t>repetition</a:t>
            </a:r>
            <a:r>
              <a:rPr lang="en-US" altLang="en-US" sz="2500">
                <a:solidFill>
                  <a:srgbClr val="000000"/>
                </a:solidFill>
                <a:latin typeface="Times New Roman" panose="02020603050405020304" pitchFamily="18" charset="0"/>
              </a:rPr>
              <a:t> to successively input each grade. </a:t>
            </a:r>
          </a:p>
          <a:p>
            <a:pPr eaLnBrk="1" hangingPunct="1">
              <a:lnSpc>
                <a:spcPct val="80000"/>
              </a:lnSpc>
            </a:pPr>
            <a:r>
              <a:rPr lang="en-US" altLang="en-US" sz="2500">
                <a:solidFill>
                  <a:srgbClr val="000000"/>
                </a:solidFill>
                <a:latin typeface="Times New Roman" panose="02020603050405020304" pitchFamily="18" charset="0"/>
              </a:rPr>
              <a:t>We do not know in advance how many grades will be entered, so we’ll use sentinel-controlled repetition. </a:t>
            </a:r>
          </a:p>
          <a:p>
            <a:pPr eaLnBrk="1" hangingPunct="1">
              <a:lnSpc>
                <a:spcPct val="80000"/>
              </a:lnSpc>
            </a:pPr>
            <a:r>
              <a:rPr lang="en-US" altLang="en-US" sz="2500">
                <a:solidFill>
                  <a:srgbClr val="000000"/>
                </a:solidFill>
                <a:latin typeface="Times New Roman" panose="02020603050405020304" pitchFamily="18" charset="0"/>
              </a:rPr>
              <a:t>The second refinement of the preceding pseudocode statement is then</a:t>
            </a:r>
          </a:p>
          <a:p>
            <a:pPr lvl="2" eaLnBrk="1" hangingPunct="1">
              <a:lnSpc>
                <a:spcPct val="80000"/>
              </a:lnSpc>
              <a:buFont typeface="Wingdings 2" panose="05020102010507070707" pitchFamily="18" charset="2"/>
              <a:buNone/>
            </a:pPr>
            <a:r>
              <a:rPr lang="en-US" altLang="en-US" sz="1900" i="1">
                <a:solidFill>
                  <a:srgbClr val="0026CC"/>
                </a:solidFill>
                <a:latin typeface="Times New Roman" panose="02020603050405020304" pitchFamily="18" charset="0"/>
              </a:rPr>
              <a:t>	Prompt the user to enter the first grade</a:t>
            </a:r>
            <a:br>
              <a:rPr lang="en-US" altLang="en-US" sz="1900" i="1">
                <a:solidFill>
                  <a:srgbClr val="0026CC"/>
                </a:solidFill>
                <a:latin typeface="Times New Roman" panose="02020603050405020304" pitchFamily="18" charset="0"/>
              </a:rPr>
            </a:br>
            <a:r>
              <a:rPr lang="en-US" altLang="en-US" sz="1900" i="1">
                <a:solidFill>
                  <a:srgbClr val="0026CC"/>
                </a:solidFill>
                <a:latin typeface="Times New Roman" panose="02020603050405020304" pitchFamily="18" charset="0"/>
              </a:rPr>
              <a:t>Input the first grade (possibly the sentinel)</a:t>
            </a:r>
          </a:p>
          <a:p>
            <a:pPr lvl="2" eaLnBrk="1" hangingPunct="1">
              <a:lnSpc>
                <a:spcPct val="80000"/>
              </a:lnSpc>
              <a:buFont typeface="Wingdings 2" panose="05020102010507070707" pitchFamily="18" charset="2"/>
              <a:buNone/>
            </a:pPr>
            <a:r>
              <a:rPr lang="en-US" altLang="en-US" sz="1900" i="1">
                <a:solidFill>
                  <a:srgbClr val="0026CC"/>
                </a:solidFill>
                <a:latin typeface="Times New Roman" panose="02020603050405020304" pitchFamily="18" charset="0"/>
              </a:rPr>
              <a:t>	While the user has not yet entered the sentinel</a:t>
            </a:r>
            <a:br>
              <a:rPr lang="en-US" altLang="en-US" sz="1900" i="1">
                <a:solidFill>
                  <a:srgbClr val="0026CC"/>
                </a:solidFill>
                <a:latin typeface="Times New Roman" panose="02020603050405020304" pitchFamily="18" charset="0"/>
              </a:rPr>
            </a:br>
            <a:r>
              <a:rPr lang="en-US" altLang="en-US" sz="1900" i="1">
                <a:solidFill>
                  <a:srgbClr val="0026CC"/>
                </a:solidFill>
                <a:latin typeface="Times New Roman" panose="02020603050405020304" pitchFamily="18" charset="0"/>
              </a:rPr>
              <a:t>	     Add this grade into the running total</a:t>
            </a:r>
            <a:br>
              <a:rPr lang="en-US" altLang="en-US" sz="1900" i="1">
                <a:solidFill>
                  <a:srgbClr val="0026CC"/>
                </a:solidFill>
                <a:latin typeface="Times New Roman" panose="02020603050405020304" pitchFamily="18" charset="0"/>
              </a:rPr>
            </a:br>
            <a:r>
              <a:rPr lang="en-US" altLang="en-US" sz="1900" i="1">
                <a:solidFill>
                  <a:srgbClr val="0026CC"/>
                </a:solidFill>
                <a:latin typeface="Times New Roman" panose="02020603050405020304" pitchFamily="18" charset="0"/>
              </a:rPr>
              <a:t>	     Add one to the grade counter</a:t>
            </a:r>
            <a:br>
              <a:rPr lang="en-US" altLang="en-US" sz="1900" i="1">
                <a:solidFill>
                  <a:srgbClr val="0026CC"/>
                </a:solidFill>
                <a:latin typeface="Times New Roman" panose="02020603050405020304" pitchFamily="18" charset="0"/>
              </a:rPr>
            </a:br>
            <a:r>
              <a:rPr lang="en-US" altLang="en-US" sz="1900" i="1">
                <a:solidFill>
                  <a:srgbClr val="0026CC"/>
                </a:solidFill>
                <a:latin typeface="Times New Roman" panose="02020603050405020304" pitchFamily="18" charset="0"/>
              </a:rPr>
              <a:t>	     Prompt the user to enter the next grade</a:t>
            </a:r>
            <a:br>
              <a:rPr lang="en-US" altLang="en-US" sz="1900" i="1">
                <a:solidFill>
                  <a:srgbClr val="0026CC"/>
                </a:solidFill>
                <a:latin typeface="Times New Roman" panose="02020603050405020304" pitchFamily="18" charset="0"/>
              </a:rPr>
            </a:br>
            <a:r>
              <a:rPr lang="en-US" altLang="en-US" sz="1900" i="1">
                <a:solidFill>
                  <a:srgbClr val="0026CC"/>
                </a:solidFill>
                <a:latin typeface="Times New Roman" panose="02020603050405020304" pitchFamily="18" charset="0"/>
              </a:rPr>
              <a:t>	     Input the next grade (possibly the sentinel)</a:t>
            </a:r>
          </a:p>
        </p:txBody>
      </p:sp>
      <p:sp>
        <p:nvSpPr>
          <p:cNvPr id="66564"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82762"/>
          </a:xfrm>
        </p:spPr>
        <p:txBody>
          <a:bodyPr/>
          <a:lstStyle/>
          <a:p>
            <a:pPr eaLnBrk="1" fontAlgn="auto" hangingPunct="1">
              <a:spcAft>
                <a:spcPts val="0"/>
              </a:spcAft>
              <a:defRPr/>
            </a:pPr>
            <a:r>
              <a:rPr lang="en-US" sz="3200" dirty="0">
                <a:solidFill>
                  <a:srgbClr val="24B5A1"/>
                </a:solidFill>
                <a:latin typeface="Arial" pitchFamily="34" charset="0"/>
                <a:cs typeface="Arial" pitchFamily="34" charset="0"/>
              </a:rPr>
              <a:t>3.9</a:t>
            </a:r>
            <a:r>
              <a:rPr lang="en-US" sz="3200" dirty="0">
                <a:solidFill>
                  <a:srgbClr val="24B5A1"/>
                </a:solidFill>
                <a:latin typeface="Goudy Sans Medium"/>
              </a:rPr>
              <a:t>  </a:t>
            </a:r>
            <a:r>
              <a:rPr lang="en-US" sz="3200" dirty="0">
                <a:solidFill>
                  <a:srgbClr val="3380E6"/>
                </a:solidFill>
                <a:latin typeface="Arial"/>
              </a:rPr>
              <a:t>Formulating Algorithms: Sentinel-Controlled Repetition (Cont.)</a:t>
            </a:r>
          </a:p>
        </p:txBody>
      </p:sp>
      <p:sp>
        <p:nvSpPr>
          <p:cNvPr id="53251" name="Text Placeholder 2"/>
          <p:cNvSpPr>
            <a:spLocks noGrp="1"/>
          </p:cNvSpPr>
          <p:nvPr>
            <p:ph type="body" idx="1"/>
          </p:nvPr>
        </p:nvSpPr>
        <p:spPr>
          <a:xfrm>
            <a:off x="457200" y="1828800"/>
            <a:ext cx="8229600" cy="4602163"/>
          </a:xfrm>
        </p:spPr>
        <p:txBody>
          <a:bodyPr/>
          <a:lstStyle/>
          <a:p>
            <a:pPr eaLnBrk="1" hangingPunct="1"/>
            <a:r>
              <a:rPr lang="en-US" altLang="en-US">
                <a:solidFill>
                  <a:srgbClr val="000000"/>
                </a:solidFill>
                <a:latin typeface="Times New Roman" panose="02020603050405020304" pitchFamily="18" charset="0"/>
              </a:rPr>
              <a:t>The pseudocode statement</a:t>
            </a:r>
          </a:p>
          <a:p>
            <a:pPr lvl="2" eaLnBrk="1" hangingPunct="1">
              <a:buFont typeface="Wingdings 2" panose="05020102010507070707" pitchFamily="18" charset="2"/>
              <a:buNone/>
            </a:pPr>
            <a:r>
              <a:rPr lang="en-US" altLang="en-US" i="1">
                <a:solidFill>
                  <a:srgbClr val="0026CC"/>
                </a:solidFill>
                <a:latin typeface="Times New Roman" panose="02020603050405020304" pitchFamily="18" charset="0"/>
              </a:rPr>
              <a:t>	Calculate and print the class average</a:t>
            </a:r>
          </a:p>
          <a:p>
            <a:pPr eaLnBrk="1" hangingPunct="1"/>
            <a:r>
              <a:rPr lang="en-US" altLang="en-US">
                <a:solidFill>
                  <a:srgbClr val="000000"/>
                </a:solidFill>
                <a:latin typeface="Times New Roman" panose="02020603050405020304" pitchFamily="18" charset="0"/>
              </a:rPr>
              <a:t>can be refined as follows:</a:t>
            </a:r>
          </a:p>
          <a:p>
            <a:pPr lvl="2" eaLnBrk="1" hangingPunct="1">
              <a:buFont typeface="Wingdings 2" panose="05020102010507070707" pitchFamily="18" charset="2"/>
              <a:buNone/>
            </a:pPr>
            <a:r>
              <a:rPr lang="en-US" altLang="en-US" i="1">
                <a:solidFill>
                  <a:srgbClr val="0026CC"/>
                </a:solidFill>
                <a:latin typeface="Times New Roman" panose="02020603050405020304" pitchFamily="18" charset="0"/>
              </a:rPr>
              <a:t>	If the counter is not equal to zero</a:t>
            </a:r>
            <a:br>
              <a:rPr lang="en-US" altLang="en-US" i="1">
                <a:solidFill>
                  <a:srgbClr val="0026CC"/>
                </a:solidFill>
                <a:latin typeface="Times New Roman" panose="02020603050405020304" pitchFamily="18" charset="0"/>
              </a:rPr>
            </a:br>
            <a:r>
              <a:rPr lang="en-US" altLang="en-US" i="1">
                <a:solidFill>
                  <a:srgbClr val="0026CC"/>
                </a:solidFill>
                <a:latin typeface="Times New Roman" panose="02020603050405020304" pitchFamily="18" charset="0"/>
              </a:rPr>
              <a:t>	        Set the average to the total divided by the counter</a:t>
            </a:r>
            <a:br>
              <a:rPr lang="en-US" altLang="en-US" i="1">
                <a:solidFill>
                  <a:srgbClr val="0026CC"/>
                </a:solidFill>
                <a:latin typeface="Times New Roman" panose="02020603050405020304" pitchFamily="18" charset="0"/>
              </a:rPr>
            </a:br>
            <a:r>
              <a:rPr lang="en-US" altLang="en-US" i="1">
                <a:solidFill>
                  <a:srgbClr val="0026CC"/>
                </a:solidFill>
                <a:latin typeface="Times New Roman" panose="02020603050405020304" pitchFamily="18" charset="0"/>
              </a:rPr>
              <a:t>	        Print the average</a:t>
            </a:r>
            <a:br>
              <a:rPr lang="en-US" altLang="en-US" i="1">
                <a:solidFill>
                  <a:srgbClr val="0026CC"/>
                </a:solidFill>
                <a:latin typeface="Times New Roman" panose="02020603050405020304" pitchFamily="18" charset="0"/>
              </a:rPr>
            </a:br>
            <a:r>
              <a:rPr lang="en-US" altLang="en-US" i="1">
                <a:solidFill>
                  <a:srgbClr val="0026CC"/>
                </a:solidFill>
                <a:latin typeface="Times New Roman" panose="02020603050405020304" pitchFamily="18" charset="0"/>
              </a:rPr>
              <a:t>else</a:t>
            </a:r>
            <a:br>
              <a:rPr lang="en-US" altLang="en-US" i="1">
                <a:solidFill>
                  <a:srgbClr val="0026CC"/>
                </a:solidFill>
                <a:latin typeface="Times New Roman" panose="02020603050405020304" pitchFamily="18" charset="0"/>
              </a:rPr>
            </a:br>
            <a:r>
              <a:rPr lang="en-US" altLang="en-US" i="1">
                <a:solidFill>
                  <a:srgbClr val="0026CC"/>
                </a:solidFill>
                <a:latin typeface="Times New Roman" panose="02020603050405020304" pitchFamily="18" charset="0"/>
              </a:rPr>
              <a:t>	        Print “No grades were entered”</a:t>
            </a:r>
          </a:p>
          <a:p>
            <a:pPr eaLnBrk="1" hangingPunct="1"/>
            <a:r>
              <a:rPr lang="en-US" altLang="en-US">
                <a:solidFill>
                  <a:srgbClr val="000000"/>
                </a:solidFill>
                <a:latin typeface="Times New Roman" panose="02020603050405020304" pitchFamily="18" charset="0"/>
              </a:rPr>
              <a:t>Test for the possibility of division by zero—a logic error that, if undetected, would cause the program to fail or produce invalid output. </a:t>
            </a:r>
          </a:p>
        </p:txBody>
      </p:sp>
      <p:sp>
        <p:nvSpPr>
          <p:cNvPr id="67588"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 descr="jhtp_03_CS1_Page_24"/>
          <p:cNvPicPr>
            <a:picLocks noGrp="1" noChangeAspect="1"/>
          </p:cNvPicPr>
          <p:nvPr isPhoto="1"/>
        </p:nvPicPr>
        <p:blipFill>
          <a:blip r:embed="rId2">
            <a:extLst>
              <a:ext uri="{28A0092B-C50C-407E-A947-70E740481C1C}">
                <a14:useLocalDpi xmlns:a14="http://schemas.microsoft.com/office/drawing/2010/main" val="0"/>
              </a:ext>
            </a:extLst>
          </a:blip>
          <a:srcRect t="3345" b="63712"/>
          <a:stretch>
            <a:fillRect/>
          </a:stretch>
        </p:blipFill>
        <p:spPr bwMode="auto">
          <a:xfrm>
            <a:off x="-6350" y="609600"/>
            <a:ext cx="9144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pic>
        <p:nvPicPr>
          <p:cNvPr id="55300" name="Picture 1" descr="jhtp_03_CS1_Page_26"/>
          <p:cNvPicPr>
            <a:picLocks noGrp="1" noChangeAspect="1"/>
          </p:cNvPicPr>
          <p:nvPr isPhoto="1"/>
        </p:nvPicPr>
        <p:blipFill>
          <a:blip r:embed="rId3">
            <a:extLst>
              <a:ext uri="{28A0092B-C50C-407E-A947-70E740481C1C}">
                <a14:useLocalDpi xmlns:a14="http://schemas.microsoft.com/office/drawing/2010/main" val="0"/>
              </a:ext>
            </a:extLst>
          </a:blip>
          <a:srcRect t="4720" b="58220"/>
          <a:stretch>
            <a:fillRect/>
          </a:stretch>
        </p:blipFill>
        <p:spPr bwMode="auto">
          <a:xfrm>
            <a:off x="26988" y="3048000"/>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descr="jhtp_03_CS1_Page_2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jhtp_03_CS1_Page_2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descr="jhtp_03_CS1_Page_2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descr="jhtp_03_CS1_Page_3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  </a:t>
            </a:r>
            <a:r>
              <a:rPr lang="en-US" dirty="0">
                <a:solidFill>
                  <a:srgbClr val="3380E6"/>
                </a:solidFill>
                <a:latin typeface="Arial"/>
              </a:rPr>
              <a:t>Recall</a:t>
            </a:r>
          </a:p>
        </p:txBody>
      </p:sp>
      <p:sp>
        <p:nvSpPr>
          <p:cNvPr id="15363" name="Text Placeholder 2"/>
          <p:cNvSpPr>
            <a:spLocks noGrp="1"/>
          </p:cNvSpPr>
          <p:nvPr>
            <p:ph type="body" idx="1"/>
          </p:nvPr>
        </p:nvSpPr>
        <p:spPr/>
        <p:txBody>
          <a:bodyPr/>
          <a:lstStyle/>
          <a:p>
            <a:pPr eaLnBrk="1" hangingPunct="1"/>
            <a:r>
              <a:rPr lang="en-US" altLang="en-US">
                <a:solidFill>
                  <a:srgbClr val="000000"/>
                </a:solidFill>
                <a:latin typeface="Times New Roman" panose="02020603050405020304" pitchFamily="18" charset="0"/>
              </a:rPr>
              <a:t>Structured programming promotes simplicity. </a:t>
            </a:r>
          </a:p>
          <a:p>
            <a:pPr eaLnBrk="1" hangingPunct="1"/>
            <a:r>
              <a:rPr lang="en-US" altLang="en-US">
                <a:solidFill>
                  <a:srgbClr val="000000"/>
                </a:solidFill>
                <a:latin typeface="Times New Roman" panose="02020603050405020304" pitchFamily="18" charset="0"/>
              </a:rPr>
              <a:t>Only three forms of control are needed to implement an algorithm:</a:t>
            </a:r>
          </a:p>
          <a:p>
            <a:pPr lvl="1" eaLnBrk="1" hangingPunct="1"/>
            <a:r>
              <a:rPr lang="en-US" altLang="en-US">
                <a:solidFill>
                  <a:srgbClr val="000000"/>
                </a:solidFill>
                <a:latin typeface="Times New Roman" panose="02020603050405020304" pitchFamily="18" charset="0"/>
              </a:rPr>
              <a:t>Sequence: the sequence structure is trivial. Simply list the statements to execute in the order in which they should execute. </a:t>
            </a:r>
          </a:p>
          <a:p>
            <a:pPr lvl="1" eaLnBrk="1" hangingPunct="1"/>
            <a:r>
              <a:rPr lang="en-US" altLang="en-US">
                <a:solidFill>
                  <a:srgbClr val="000000"/>
                </a:solidFill>
                <a:latin typeface="Times New Roman" panose="02020603050405020304" pitchFamily="18" charset="0"/>
              </a:rPr>
              <a:t>Selection: if, if/else, and switch</a:t>
            </a:r>
          </a:p>
          <a:p>
            <a:pPr lvl="1" eaLnBrk="1" hangingPunct="1"/>
            <a:r>
              <a:rPr lang="en-US" altLang="en-US">
                <a:solidFill>
                  <a:srgbClr val="000000"/>
                </a:solidFill>
                <a:latin typeface="Times New Roman" panose="02020603050405020304" pitchFamily="18" charset="0"/>
              </a:rPr>
              <a:t>Repetition: while, for, and do/while  </a:t>
            </a:r>
          </a:p>
        </p:txBody>
      </p:sp>
      <p:sp>
        <p:nvSpPr>
          <p:cNvPr id="11162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descr="jhtp_03_CS1_Page_3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pic>
        <p:nvPicPr>
          <p:cNvPr id="60420" name="Picture 1" descr="jhtp_03_CS1_Page_32"/>
          <p:cNvPicPr>
            <a:picLocks noGrp="1" noChangeAspect="1"/>
          </p:cNvPicPr>
          <p:nvPr isPhoto="1"/>
        </p:nvPicPr>
        <p:blipFill>
          <a:blip r:embed="rId3">
            <a:extLst>
              <a:ext uri="{28A0092B-C50C-407E-A947-70E740481C1C}">
                <a14:useLocalDpi xmlns:a14="http://schemas.microsoft.com/office/drawing/2010/main" val="0"/>
              </a:ext>
            </a:extLst>
          </a:blip>
          <a:srcRect t="4720" b="58220"/>
          <a:stretch>
            <a:fillRect/>
          </a:stretch>
        </p:blipFill>
        <p:spPr bwMode="auto">
          <a:xfrm>
            <a:off x="0" y="3221038"/>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3.9</a:t>
            </a:r>
            <a:r>
              <a:rPr lang="en-US" dirty="0">
                <a:solidFill>
                  <a:srgbClr val="24B5A1"/>
                </a:solidFill>
                <a:latin typeface="Goudy Sans Medium"/>
              </a:rPr>
              <a:t>  </a:t>
            </a:r>
            <a:r>
              <a:rPr lang="en-US" dirty="0">
                <a:solidFill>
                  <a:srgbClr val="3380E6"/>
                </a:solidFill>
                <a:latin typeface="Arial"/>
              </a:rPr>
              <a:t>Formulating Algorithms: Sentinel-Controlled Repetition (Cont.)</a:t>
            </a:r>
          </a:p>
        </p:txBody>
      </p:sp>
      <p:sp>
        <p:nvSpPr>
          <p:cNvPr id="61443" name="Text Placeholder 2"/>
          <p:cNvSpPr>
            <a:spLocks noGrp="1"/>
          </p:cNvSpPr>
          <p:nvPr>
            <p:ph type="body" idx="1"/>
          </p:nvPr>
        </p:nvSpPr>
        <p:spPr>
          <a:xfrm>
            <a:off x="381000" y="1676400"/>
            <a:ext cx="8229600" cy="4419600"/>
          </a:xfrm>
        </p:spPr>
        <p:txBody>
          <a:bodyPr/>
          <a:lstStyle/>
          <a:p>
            <a:pPr eaLnBrk="1" hangingPunct="1">
              <a:lnSpc>
                <a:spcPct val="80000"/>
              </a:lnSpc>
            </a:pPr>
            <a:r>
              <a:rPr lang="en-US" altLang="en-US" sz="2300">
                <a:solidFill>
                  <a:srgbClr val="000000"/>
                </a:solidFill>
                <a:latin typeface="Times New Roman" panose="02020603050405020304" pitchFamily="18" charset="0"/>
              </a:rPr>
              <a:t>Most averages are not whole numbers (e.g., 0, –22 and 1024). </a:t>
            </a:r>
          </a:p>
          <a:p>
            <a:pPr lvl="1" eaLnBrk="1" hangingPunct="1">
              <a:lnSpc>
                <a:spcPct val="80000"/>
              </a:lnSpc>
            </a:pPr>
            <a:r>
              <a:rPr lang="en-US" altLang="en-US" sz="1900">
                <a:solidFill>
                  <a:srgbClr val="000000"/>
                </a:solidFill>
                <a:latin typeface="Times New Roman" panose="02020603050405020304" pitchFamily="18" charset="0"/>
              </a:rPr>
              <a:t>For this reason, we calculate the class average in this example as a floating-point number. </a:t>
            </a:r>
          </a:p>
          <a:p>
            <a:pPr eaLnBrk="1" hangingPunct="1">
              <a:lnSpc>
                <a:spcPct val="80000"/>
              </a:lnSpc>
            </a:pPr>
            <a:r>
              <a:rPr lang="en-US" altLang="en-US" sz="2300">
                <a:solidFill>
                  <a:srgbClr val="000000"/>
                </a:solidFill>
                <a:latin typeface="Times New Roman" panose="02020603050405020304" pitchFamily="18" charset="0"/>
              </a:rPr>
              <a:t>The </a:t>
            </a:r>
            <a:r>
              <a:rPr lang="en-US" altLang="en-US" sz="2300">
                <a:solidFill>
                  <a:srgbClr val="0000FF"/>
                </a:solidFill>
                <a:latin typeface="Times New Roman" panose="02020603050405020304" pitchFamily="18" charset="0"/>
              </a:rPr>
              <a:t>unary cast operator</a:t>
            </a:r>
            <a:r>
              <a:rPr lang="en-US" altLang="en-US" sz="2300">
                <a:solidFill>
                  <a:srgbClr val="000000"/>
                </a:solidFill>
                <a:latin typeface="Times New Roman" panose="02020603050405020304" pitchFamily="18" charset="0"/>
              </a:rPr>
              <a:t> </a:t>
            </a:r>
            <a:r>
              <a:rPr lang="en-US" altLang="en-US" sz="2300">
                <a:solidFill>
                  <a:srgbClr val="0000FF"/>
                </a:solidFill>
                <a:latin typeface="LucidaSansTypewriter" pitchFamily="49" charset="0"/>
              </a:rPr>
              <a:t>(double)</a:t>
            </a:r>
            <a:r>
              <a:rPr lang="en-US" altLang="en-US" sz="2300">
                <a:solidFill>
                  <a:srgbClr val="000000"/>
                </a:solidFill>
                <a:latin typeface="Times New Roman" panose="02020603050405020304" pitchFamily="18" charset="0"/>
              </a:rPr>
              <a:t> creates a temporary floating-point copy of its operand. </a:t>
            </a:r>
          </a:p>
          <a:p>
            <a:pPr eaLnBrk="1" hangingPunct="1">
              <a:lnSpc>
                <a:spcPct val="80000"/>
              </a:lnSpc>
            </a:pPr>
            <a:r>
              <a:rPr lang="en-US" altLang="en-US" sz="2300">
                <a:solidFill>
                  <a:srgbClr val="000000"/>
                </a:solidFill>
                <a:latin typeface="Times New Roman" panose="02020603050405020304" pitchFamily="18" charset="0"/>
              </a:rPr>
              <a:t>Cast operator performs </a:t>
            </a:r>
            <a:r>
              <a:rPr lang="en-US" altLang="en-US" sz="2300">
                <a:solidFill>
                  <a:srgbClr val="0000FF"/>
                </a:solidFill>
                <a:latin typeface="Times New Roman" panose="02020603050405020304" pitchFamily="18" charset="0"/>
              </a:rPr>
              <a:t>explicit conversion</a:t>
            </a:r>
            <a:r>
              <a:rPr lang="en-US" altLang="en-US" sz="2300">
                <a:solidFill>
                  <a:srgbClr val="000000"/>
                </a:solidFill>
                <a:latin typeface="Times New Roman" panose="02020603050405020304" pitchFamily="18" charset="0"/>
              </a:rPr>
              <a:t> (or </a:t>
            </a:r>
            <a:r>
              <a:rPr lang="en-US" altLang="en-US" sz="2300">
                <a:solidFill>
                  <a:srgbClr val="0000FF"/>
                </a:solidFill>
                <a:latin typeface="Times New Roman" panose="02020603050405020304" pitchFamily="18" charset="0"/>
              </a:rPr>
              <a:t>type casting</a:t>
            </a:r>
            <a:r>
              <a:rPr lang="en-US" altLang="en-US" sz="2300">
                <a:solidFill>
                  <a:srgbClr val="000000"/>
                </a:solidFill>
                <a:latin typeface="Times New Roman" panose="02020603050405020304" pitchFamily="18" charset="0"/>
              </a:rPr>
              <a:t>). </a:t>
            </a:r>
          </a:p>
          <a:p>
            <a:pPr eaLnBrk="1" hangingPunct="1">
              <a:lnSpc>
                <a:spcPct val="80000"/>
              </a:lnSpc>
            </a:pPr>
            <a:r>
              <a:rPr lang="en-US" altLang="en-US" sz="2300">
                <a:solidFill>
                  <a:srgbClr val="000000"/>
                </a:solidFill>
                <a:latin typeface="Times New Roman" panose="02020603050405020304" pitchFamily="18" charset="0"/>
              </a:rPr>
              <a:t>The value stored in the operand is unchanged. </a:t>
            </a:r>
          </a:p>
          <a:p>
            <a:pPr eaLnBrk="1" hangingPunct="1">
              <a:lnSpc>
                <a:spcPct val="80000"/>
              </a:lnSpc>
            </a:pPr>
            <a:r>
              <a:rPr lang="en-US" altLang="en-US" sz="2300">
                <a:solidFill>
                  <a:srgbClr val="000000"/>
                </a:solidFill>
                <a:latin typeface="Times New Roman" panose="02020603050405020304" pitchFamily="18" charset="0"/>
              </a:rPr>
              <a:t>Java can evaluate only arithmetic expressions in which the operands’ types are </a:t>
            </a:r>
            <a:r>
              <a:rPr lang="en-US" altLang="en-US" sz="2300" i="1">
                <a:solidFill>
                  <a:srgbClr val="000000"/>
                </a:solidFill>
                <a:latin typeface="Times New Roman" panose="02020603050405020304" pitchFamily="18" charset="0"/>
              </a:rPr>
              <a:t>identical</a:t>
            </a:r>
            <a:r>
              <a:rPr lang="en-US" altLang="en-US" sz="2300">
                <a:solidFill>
                  <a:srgbClr val="000000"/>
                </a:solidFill>
                <a:latin typeface="Times New Roman" panose="02020603050405020304" pitchFamily="18" charset="0"/>
              </a:rPr>
              <a:t>. </a:t>
            </a:r>
          </a:p>
          <a:p>
            <a:pPr eaLnBrk="1" hangingPunct="1">
              <a:lnSpc>
                <a:spcPct val="80000"/>
              </a:lnSpc>
            </a:pPr>
            <a:r>
              <a:rPr lang="en-US" altLang="en-US" sz="2300">
                <a:solidFill>
                  <a:srgbClr val="0000FF"/>
                </a:solidFill>
                <a:latin typeface="Times New Roman" panose="02020603050405020304" pitchFamily="18" charset="0"/>
              </a:rPr>
              <a:t>Promotion</a:t>
            </a:r>
            <a:r>
              <a:rPr lang="en-US" altLang="en-US" sz="2300">
                <a:solidFill>
                  <a:srgbClr val="000000"/>
                </a:solidFill>
                <a:latin typeface="Times New Roman" panose="02020603050405020304" pitchFamily="18" charset="0"/>
              </a:rPr>
              <a:t> (or </a:t>
            </a:r>
            <a:r>
              <a:rPr lang="en-US" altLang="en-US" sz="2300">
                <a:solidFill>
                  <a:srgbClr val="0000FF"/>
                </a:solidFill>
                <a:latin typeface="Times New Roman" panose="02020603050405020304" pitchFamily="18" charset="0"/>
              </a:rPr>
              <a:t>implicit conversion</a:t>
            </a:r>
            <a:r>
              <a:rPr lang="en-US" altLang="en-US" sz="2300">
                <a:solidFill>
                  <a:srgbClr val="000000"/>
                </a:solidFill>
                <a:latin typeface="Times New Roman" panose="02020603050405020304" pitchFamily="18" charset="0"/>
              </a:rPr>
              <a:t>) performed on operands. </a:t>
            </a:r>
          </a:p>
          <a:p>
            <a:pPr eaLnBrk="1" hangingPunct="1">
              <a:lnSpc>
                <a:spcPct val="80000"/>
              </a:lnSpc>
            </a:pPr>
            <a:r>
              <a:rPr lang="en-US" altLang="en-US" sz="2300">
                <a:solidFill>
                  <a:srgbClr val="000000"/>
                </a:solidFill>
                <a:latin typeface="Times New Roman" panose="02020603050405020304" pitchFamily="18" charset="0"/>
              </a:rPr>
              <a:t>In an expression containing values of the types </a:t>
            </a:r>
            <a:r>
              <a:rPr lang="en-US" altLang="en-US" sz="2300">
                <a:solidFill>
                  <a:srgbClr val="000000"/>
                </a:solidFill>
                <a:latin typeface="Lucida Console" panose="020B0609040504020204" pitchFamily="49" charset="0"/>
              </a:rPr>
              <a:t>int</a:t>
            </a:r>
            <a:r>
              <a:rPr lang="en-US" altLang="en-US" sz="2300">
                <a:solidFill>
                  <a:srgbClr val="000000"/>
                </a:solidFill>
                <a:latin typeface="Times New Roman" panose="02020603050405020304" pitchFamily="18" charset="0"/>
              </a:rPr>
              <a:t> and </a:t>
            </a:r>
            <a:r>
              <a:rPr lang="en-US" altLang="en-US" sz="2300">
                <a:solidFill>
                  <a:srgbClr val="000000"/>
                </a:solidFill>
                <a:latin typeface="Lucida Console" panose="020B0609040504020204" pitchFamily="49" charset="0"/>
              </a:rPr>
              <a:t>double</a:t>
            </a:r>
            <a:r>
              <a:rPr lang="en-US" altLang="en-US" sz="2300">
                <a:solidFill>
                  <a:srgbClr val="000000"/>
                </a:solidFill>
                <a:latin typeface="Times New Roman" panose="02020603050405020304" pitchFamily="18" charset="0"/>
              </a:rPr>
              <a:t>, the </a:t>
            </a:r>
            <a:r>
              <a:rPr lang="en-US" altLang="en-US" sz="2300">
                <a:solidFill>
                  <a:srgbClr val="000000"/>
                </a:solidFill>
                <a:latin typeface="Lucida Console" panose="020B0609040504020204" pitchFamily="49" charset="0"/>
              </a:rPr>
              <a:t>int</a:t>
            </a:r>
            <a:r>
              <a:rPr lang="en-US" altLang="en-US" sz="2300">
                <a:solidFill>
                  <a:srgbClr val="000000"/>
                </a:solidFill>
                <a:latin typeface="Times New Roman" panose="02020603050405020304" pitchFamily="18" charset="0"/>
              </a:rPr>
              <a:t> values are promoted to </a:t>
            </a:r>
            <a:r>
              <a:rPr lang="en-US" altLang="en-US" sz="2300">
                <a:solidFill>
                  <a:srgbClr val="000000"/>
                </a:solidFill>
                <a:latin typeface="Lucida Console" panose="020B0609040504020204" pitchFamily="49" charset="0"/>
              </a:rPr>
              <a:t>double</a:t>
            </a:r>
            <a:r>
              <a:rPr lang="en-US" altLang="en-US" sz="2300">
                <a:solidFill>
                  <a:srgbClr val="000000"/>
                </a:solidFill>
                <a:latin typeface="Times New Roman" panose="02020603050405020304" pitchFamily="18" charset="0"/>
              </a:rPr>
              <a:t> values for use in the expression. </a:t>
            </a:r>
          </a:p>
        </p:txBody>
      </p:sp>
      <p:sp>
        <p:nvSpPr>
          <p:cNvPr id="78852"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descr="jhtp_03_CS1_Page_3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782762"/>
          </a:xfrm>
        </p:spPr>
        <p:txBody>
          <a:bodyPr/>
          <a:lstStyle/>
          <a:p>
            <a:pPr eaLnBrk="1" fontAlgn="auto" hangingPunct="1">
              <a:spcAft>
                <a:spcPts val="0"/>
              </a:spcAft>
              <a:defRPr/>
            </a:pPr>
            <a:r>
              <a:rPr lang="en-US" sz="3200" dirty="0">
                <a:solidFill>
                  <a:srgbClr val="24B5A1"/>
                </a:solidFill>
                <a:latin typeface="Arial" pitchFamily="34" charset="0"/>
                <a:cs typeface="Arial" pitchFamily="34" charset="0"/>
              </a:rPr>
              <a:t>3.9</a:t>
            </a:r>
            <a:r>
              <a:rPr lang="en-US" sz="3200" dirty="0">
                <a:solidFill>
                  <a:srgbClr val="24B5A1"/>
                </a:solidFill>
                <a:latin typeface="Goudy Sans Medium"/>
              </a:rPr>
              <a:t>  </a:t>
            </a:r>
            <a:r>
              <a:rPr lang="en-US" sz="3200" dirty="0">
                <a:solidFill>
                  <a:srgbClr val="3380E6"/>
                </a:solidFill>
                <a:latin typeface="Arial"/>
              </a:rPr>
              <a:t>Formulating Algorithms: Sentinel-Controlled Repetition (Cont.)</a:t>
            </a:r>
          </a:p>
        </p:txBody>
      </p:sp>
      <p:sp>
        <p:nvSpPr>
          <p:cNvPr id="3" name="Text Placeholder 2"/>
          <p:cNvSpPr>
            <a:spLocks noGrp="1"/>
          </p:cNvSpPr>
          <p:nvPr>
            <p:ph type="body" idx="1"/>
          </p:nvPr>
        </p:nvSpPr>
        <p:spPr>
          <a:xfrm>
            <a:off x="457200" y="1981200"/>
            <a:ext cx="8229600" cy="4343400"/>
          </a:xfrm>
        </p:spPr>
        <p:txBody>
          <a:bodyPr>
            <a:normAutofit/>
          </a:bodyPr>
          <a:lstStyle/>
          <a:p>
            <a:pPr marL="109537" indent="0" eaLnBrk="1" hangingPunct="1">
              <a:lnSpc>
                <a:spcPct val="80000"/>
              </a:lnSpc>
              <a:buFont typeface="Wingdings 3" panose="05040102010807070707" pitchFamily="18" charset="2"/>
              <a:buNone/>
              <a:defRPr/>
            </a:pPr>
            <a:r>
              <a:rPr lang="en-US" altLang="en-US" sz="2500" b="1" i="1" dirty="0">
                <a:solidFill>
                  <a:srgbClr val="000000"/>
                </a:solidFill>
                <a:latin typeface="Times New Roman" pitchFamily="18" charset="0"/>
              </a:rPr>
              <a:t>Floating-Point Number Precision </a:t>
            </a:r>
          </a:p>
          <a:p>
            <a:pPr eaLnBrk="1" hangingPunct="1">
              <a:lnSpc>
                <a:spcPct val="80000"/>
              </a:lnSpc>
              <a:defRPr/>
            </a:pPr>
            <a:r>
              <a:rPr lang="en-US" altLang="en-US" sz="2500" dirty="0">
                <a:solidFill>
                  <a:srgbClr val="000000"/>
                </a:solidFill>
                <a:latin typeface="Times New Roman" pitchFamily="18" charset="0"/>
              </a:rPr>
              <a:t>Floating-point numbers are not always 100% precise, but they have numerous applications. </a:t>
            </a:r>
          </a:p>
          <a:p>
            <a:pPr eaLnBrk="1" hangingPunct="1">
              <a:lnSpc>
                <a:spcPct val="80000"/>
              </a:lnSpc>
              <a:defRPr/>
            </a:pPr>
            <a:r>
              <a:rPr lang="en-US" altLang="en-US" sz="2500" dirty="0">
                <a:solidFill>
                  <a:srgbClr val="000000"/>
                </a:solidFill>
                <a:latin typeface="Times New Roman" pitchFamily="18" charset="0"/>
              </a:rPr>
              <a:t>For example, when we speak of a “normal” body temperature of 98.6, we do not need to be precise to a large number of digits. </a:t>
            </a:r>
          </a:p>
          <a:p>
            <a:pPr eaLnBrk="1" hangingPunct="1">
              <a:lnSpc>
                <a:spcPct val="80000"/>
              </a:lnSpc>
              <a:defRPr/>
            </a:pPr>
            <a:r>
              <a:rPr lang="en-US" altLang="en-US" sz="2500" dirty="0">
                <a:solidFill>
                  <a:srgbClr val="000000"/>
                </a:solidFill>
                <a:latin typeface="Times New Roman" pitchFamily="18" charset="0"/>
              </a:rPr>
              <a:t>When we read the temperature on a thermometer as 98.6, it may actually be 98.5999473210643. </a:t>
            </a:r>
          </a:p>
          <a:p>
            <a:pPr eaLnBrk="1" hangingPunct="1">
              <a:lnSpc>
                <a:spcPct val="80000"/>
              </a:lnSpc>
              <a:defRPr/>
            </a:pPr>
            <a:r>
              <a:rPr lang="en-US" altLang="en-US" sz="2500" dirty="0">
                <a:solidFill>
                  <a:srgbClr val="000000"/>
                </a:solidFill>
                <a:latin typeface="Times New Roman" pitchFamily="18" charset="0"/>
              </a:rPr>
              <a:t>Calling this number simply 98.6 is fine for most applications involving body temperatures. </a:t>
            </a:r>
          </a:p>
        </p:txBody>
      </p:sp>
      <p:sp>
        <p:nvSpPr>
          <p:cNvPr id="80900"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3.10</a:t>
            </a:r>
            <a:r>
              <a:rPr lang="en-US" dirty="0">
                <a:solidFill>
                  <a:srgbClr val="24B5A1"/>
                </a:solidFill>
                <a:latin typeface="Goudy Sans Medium"/>
              </a:rPr>
              <a:t>  </a:t>
            </a:r>
            <a:r>
              <a:rPr lang="en-US" dirty="0">
                <a:solidFill>
                  <a:srgbClr val="3380E6"/>
                </a:solidFill>
                <a:latin typeface="Arial"/>
              </a:rPr>
              <a:t>Formulating Algorithms: Nested Control Statements</a:t>
            </a:r>
          </a:p>
        </p:txBody>
      </p:sp>
      <p:sp>
        <p:nvSpPr>
          <p:cNvPr id="66563" name="Text Placeholder 2"/>
          <p:cNvSpPr>
            <a:spLocks noGrp="1"/>
          </p:cNvSpPr>
          <p:nvPr>
            <p:ph type="body" idx="1"/>
          </p:nvPr>
        </p:nvSpPr>
        <p:spPr/>
        <p:txBody>
          <a:bodyPr/>
          <a:lstStyle/>
          <a:p>
            <a:pPr eaLnBrk="1" hangingPunct="1"/>
            <a:r>
              <a:rPr lang="en-US" altLang="en-US">
                <a:solidFill>
                  <a:srgbClr val="000000"/>
                </a:solidFill>
                <a:latin typeface="Times New Roman" panose="02020603050405020304" pitchFamily="18" charset="0"/>
              </a:rPr>
              <a:t>This case study examines </a:t>
            </a:r>
            <a:r>
              <a:rPr lang="en-US" altLang="en-US">
                <a:solidFill>
                  <a:srgbClr val="0000FF"/>
                </a:solidFill>
                <a:latin typeface="Times New Roman" panose="02020603050405020304" pitchFamily="18" charset="0"/>
              </a:rPr>
              <a:t>nesting</a:t>
            </a:r>
            <a:r>
              <a:rPr lang="en-US" altLang="en-US">
                <a:solidFill>
                  <a:srgbClr val="000000"/>
                </a:solidFill>
                <a:latin typeface="Times New Roman" panose="02020603050405020304" pitchFamily="18" charset="0"/>
              </a:rPr>
              <a:t> one control statement within another.</a:t>
            </a:r>
          </a:p>
          <a:p>
            <a:pPr eaLnBrk="1" hangingPunct="1"/>
            <a:r>
              <a:rPr lang="en-US" altLang="en-US">
                <a:solidFill>
                  <a:srgbClr val="000000"/>
                </a:solidFill>
                <a:latin typeface="Times New Roman" panose="02020603050405020304" pitchFamily="18" charset="0"/>
                <a:cs typeface="Times New Roman" panose="02020603050405020304" pitchFamily="18" charset="0"/>
              </a:rPr>
              <a:t>A college offers a course that prepares students for the state licensing exam for real-estate brokers. Last year, ten of the students who completed this course took the exam. The college wants to know how well its students did on the exam. You’ve been asked to write a program to summarize the results. You’ve been given a list of these 10 students. Next to each name is written a 1 if the student passed the exam or a 2 if the student failed.</a:t>
            </a:r>
          </a:p>
        </p:txBody>
      </p:sp>
      <p:sp>
        <p:nvSpPr>
          <p:cNvPr id="81924"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dirty="0">
                <a:solidFill>
                  <a:srgbClr val="24B5A1"/>
                </a:solidFill>
                <a:latin typeface="Arial" pitchFamily="34" charset="0"/>
                <a:cs typeface="Arial" pitchFamily="34" charset="0"/>
              </a:rPr>
              <a:t>3.10</a:t>
            </a:r>
            <a:r>
              <a:rPr lang="en-US" dirty="0">
                <a:solidFill>
                  <a:srgbClr val="24B5A1"/>
                </a:solidFill>
                <a:latin typeface="Goudy Sans Medium"/>
              </a:rPr>
              <a:t>  </a:t>
            </a:r>
            <a:r>
              <a:rPr lang="en-US" dirty="0">
                <a:solidFill>
                  <a:srgbClr val="3380E6"/>
                </a:solidFill>
                <a:latin typeface="Arial"/>
              </a:rPr>
              <a:t>Formulating Algorithms: Nested Control Statements (Cont.)</a:t>
            </a:r>
          </a:p>
        </p:txBody>
      </p:sp>
      <p:sp>
        <p:nvSpPr>
          <p:cNvPr id="68611" name="Text Placeholder 2"/>
          <p:cNvSpPr>
            <a:spLocks noGrp="1"/>
          </p:cNvSpPr>
          <p:nvPr>
            <p:ph type="body" idx="1"/>
          </p:nvPr>
        </p:nvSpPr>
        <p:spPr/>
        <p:txBody>
          <a:bodyPr/>
          <a:lstStyle/>
          <a:p>
            <a:pPr eaLnBrk="1" hangingPunct="1">
              <a:lnSpc>
                <a:spcPct val="90000"/>
              </a:lnSpc>
            </a:pPr>
            <a:r>
              <a:rPr lang="en-US" altLang="en-US">
                <a:solidFill>
                  <a:srgbClr val="000000"/>
                </a:solidFill>
                <a:latin typeface="Times New Roman" panose="02020603050405020304" pitchFamily="18" charset="0"/>
              </a:rPr>
              <a:t>This case study examines </a:t>
            </a:r>
            <a:r>
              <a:rPr lang="en-US" altLang="en-US">
                <a:solidFill>
                  <a:srgbClr val="0000FF"/>
                </a:solidFill>
                <a:latin typeface="Times New Roman" panose="02020603050405020304" pitchFamily="18" charset="0"/>
              </a:rPr>
              <a:t>nesting</a:t>
            </a:r>
            <a:r>
              <a:rPr lang="en-US" altLang="en-US">
                <a:solidFill>
                  <a:srgbClr val="000000"/>
                </a:solidFill>
                <a:latin typeface="Times New Roman" panose="02020603050405020304" pitchFamily="18" charset="0"/>
              </a:rPr>
              <a:t> one control statement within another.</a:t>
            </a:r>
          </a:p>
          <a:p>
            <a:pPr eaLnBrk="1" hangingPunct="1">
              <a:lnSpc>
                <a:spcPct val="90000"/>
              </a:lnSpc>
            </a:pPr>
            <a:r>
              <a:rPr lang="en-US" altLang="en-US">
                <a:solidFill>
                  <a:srgbClr val="000000"/>
                </a:solidFill>
                <a:latin typeface="Times New Roman" panose="02020603050405020304" pitchFamily="18" charset="0"/>
                <a:cs typeface="Times New Roman" panose="02020603050405020304" pitchFamily="18" charset="0"/>
              </a:rPr>
              <a:t>Your program should analyze the results of the exam as follows:</a:t>
            </a:r>
          </a:p>
          <a:p>
            <a:pPr lvl="1" eaLnBrk="1" hangingPunct="1">
              <a:lnSpc>
                <a:spcPct val="90000"/>
              </a:lnSpc>
            </a:pPr>
            <a:r>
              <a:rPr lang="en-US" altLang="en-US">
                <a:solidFill>
                  <a:srgbClr val="000000"/>
                </a:solidFill>
                <a:latin typeface="Times New Roman" panose="02020603050405020304" pitchFamily="18" charset="0"/>
                <a:cs typeface="Times New Roman" panose="02020603050405020304" pitchFamily="18" charset="0"/>
              </a:rPr>
              <a:t>Input each test result (i.e., a 1 or a 2). Display the message “Enter result” on the screen each time the program requests another test result.</a:t>
            </a:r>
          </a:p>
          <a:p>
            <a:pPr lvl="1" eaLnBrk="1" hangingPunct="1">
              <a:lnSpc>
                <a:spcPct val="90000"/>
              </a:lnSpc>
            </a:pPr>
            <a:r>
              <a:rPr lang="en-US" altLang="en-US">
                <a:solidFill>
                  <a:srgbClr val="000000"/>
                </a:solidFill>
                <a:latin typeface="Times New Roman" panose="02020603050405020304" pitchFamily="18" charset="0"/>
                <a:cs typeface="Times New Roman" panose="02020603050405020304" pitchFamily="18" charset="0"/>
              </a:rPr>
              <a:t>Count the number of test results of each type.</a:t>
            </a:r>
          </a:p>
          <a:p>
            <a:pPr lvl="1" eaLnBrk="1" hangingPunct="1">
              <a:lnSpc>
                <a:spcPct val="90000"/>
              </a:lnSpc>
            </a:pPr>
            <a:r>
              <a:rPr lang="en-US" altLang="en-US">
                <a:solidFill>
                  <a:srgbClr val="000000"/>
                </a:solidFill>
                <a:latin typeface="Times New Roman" panose="02020603050405020304" pitchFamily="18" charset="0"/>
                <a:cs typeface="Times New Roman" panose="02020603050405020304" pitchFamily="18" charset="0"/>
              </a:rPr>
              <a:t>Display a summary of the test results, indicating the number of students who passed and the number who failed.</a:t>
            </a:r>
          </a:p>
          <a:p>
            <a:pPr lvl="1" eaLnBrk="1" hangingPunct="1">
              <a:lnSpc>
                <a:spcPct val="90000"/>
              </a:lnSpc>
            </a:pPr>
            <a:r>
              <a:rPr lang="en-US" altLang="en-US">
                <a:solidFill>
                  <a:srgbClr val="000000"/>
                </a:solidFill>
                <a:latin typeface="Times New Roman" panose="02020603050405020304" pitchFamily="18" charset="0"/>
                <a:cs typeface="Times New Roman" panose="02020603050405020304" pitchFamily="18" charset="0"/>
              </a:rPr>
              <a:t>If more than eight students passed the exam, print “Bonus to instructor!”</a:t>
            </a:r>
          </a:p>
        </p:txBody>
      </p:sp>
      <p:sp>
        <p:nvSpPr>
          <p:cNvPr id="82948"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 descr="jhtp_03_CS1_Page_3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descr="jhtp_03_CS1_Page_37"/>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 descr="jhtp_03_CS1_Page_38"/>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descr="jhtp_03_CS1_Page_39"/>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41288"/>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pic>
        <p:nvPicPr>
          <p:cNvPr id="73732" name="Picture 1" descr="jhtp_03_CS1_Page_40"/>
          <p:cNvPicPr>
            <a:picLocks noGrp="1" noChangeAspect="1"/>
          </p:cNvPicPr>
          <p:nvPr isPhoto="1"/>
        </p:nvPicPr>
        <p:blipFill>
          <a:blip r:embed="rId3">
            <a:extLst>
              <a:ext uri="{28A0092B-C50C-407E-A947-70E740481C1C}">
                <a14:useLocalDpi xmlns:a14="http://schemas.microsoft.com/office/drawing/2010/main" val="0"/>
              </a:ext>
            </a:extLst>
          </a:blip>
          <a:srcRect t="3345" b="39005"/>
          <a:stretch>
            <a:fillRect/>
          </a:stretch>
        </p:blipFill>
        <p:spPr bwMode="auto">
          <a:xfrm>
            <a:off x="1524000" y="3162300"/>
            <a:ext cx="914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pitchFamily="34" charset="0"/>
                <a:cs typeface="Arial" pitchFamily="34" charset="0"/>
              </a:rPr>
              <a:t>3.7</a:t>
            </a:r>
            <a:r>
              <a:rPr lang="en-US" dirty="0">
                <a:solidFill>
                  <a:srgbClr val="24B5A1"/>
                </a:solidFill>
                <a:latin typeface="Goudy Sans Medium"/>
              </a:rPr>
              <a:t>  </a:t>
            </a:r>
            <a:r>
              <a:rPr lang="en-US" dirty="0">
                <a:solidFill>
                  <a:srgbClr val="3380E6"/>
                </a:solidFill>
                <a:latin typeface="Lucida Console"/>
              </a:rPr>
              <a:t>while</a:t>
            </a:r>
            <a:r>
              <a:rPr lang="en-US" dirty="0">
                <a:solidFill>
                  <a:srgbClr val="3380E6"/>
                </a:solidFill>
                <a:latin typeface="Arial"/>
              </a:rPr>
              <a:t> Repetition Statement</a:t>
            </a:r>
          </a:p>
        </p:txBody>
      </p:sp>
      <p:sp>
        <p:nvSpPr>
          <p:cNvPr id="17411" name="Text Placeholder 2"/>
          <p:cNvSpPr>
            <a:spLocks noGrp="1"/>
          </p:cNvSpPr>
          <p:nvPr>
            <p:ph type="body" idx="1"/>
          </p:nvPr>
        </p:nvSpPr>
        <p:spPr/>
        <p:txBody>
          <a:bodyPr/>
          <a:lstStyle/>
          <a:p>
            <a:pPr eaLnBrk="1" hangingPunct="1"/>
            <a:r>
              <a:rPr lang="en-US" altLang="en-US">
                <a:solidFill>
                  <a:srgbClr val="0000FF"/>
                </a:solidFill>
                <a:latin typeface="Times New Roman" panose="02020603050405020304" pitchFamily="18" charset="0"/>
              </a:rPr>
              <a:t>Repetition statement—</a:t>
            </a:r>
            <a:r>
              <a:rPr lang="en-US" altLang="en-US">
                <a:solidFill>
                  <a:srgbClr val="000000"/>
                </a:solidFill>
                <a:latin typeface="Times New Roman" panose="02020603050405020304" pitchFamily="18" charset="0"/>
              </a:rPr>
              <a:t>repeats an action while a condition remains </a:t>
            </a:r>
            <a:r>
              <a:rPr lang="en-US" altLang="en-US" i="1">
                <a:solidFill>
                  <a:srgbClr val="000000"/>
                </a:solidFill>
                <a:latin typeface="Times New Roman" panose="02020603050405020304" pitchFamily="18" charset="0"/>
              </a:rPr>
              <a:t>true</a:t>
            </a:r>
            <a:r>
              <a:rPr lang="en-US" altLang="en-US">
                <a:solidFill>
                  <a:srgbClr val="000000"/>
                </a:solidFill>
                <a:latin typeface="Times New Roman" panose="02020603050405020304" pitchFamily="18" charset="0"/>
              </a:rPr>
              <a:t>. </a:t>
            </a:r>
          </a:p>
          <a:p>
            <a:pPr eaLnBrk="1" hangingPunct="1"/>
            <a:r>
              <a:rPr lang="en-US" altLang="en-US">
                <a:solidFill>
                  <a:srgbClr val="000000"/>
                </a:solidFill>
                <a:latin typeface="Times New Roman" panose="02020603050405020304" pitchFamily="18" charset="0"/>
              </a:rPr>
              <a:t>The repetition statement’s body may be a single statement or a block. </a:t>
            </a:r>
          </a:p>
          <a:p>
            <a:pPr eaLnBrk="1" hangingPunct="1"/>
            <a:r>
              <a:rPr lang="en-US" altLang="en-US">
                <a:solidFill>
                  <a:srgbClr val="000000"/>
                </a:solidFill>
                <a:latin typeface="Times New Roman" panose="02020603050405020304" pitchFamily="18" charset="0"/>
              </a:rPr>
              <a:t>Eventually, the condition will become </a:t>
            </a:r>
            <a:r>
              <a:rPr lang="en-US" altLang="en-US" i="1">
                <a:solidFill>
                  <a:srgbClr val="000000"/>
                </a:solidFill>
                <a:latin typeface="Times New Roman" panose="02020603050405020304" pitchFamily="18" charset="0"/>
              </a:rPr>
              <a:t>false</a:t>
            </a:r>
            <a:r>
              <a:rPr lang="en-US" altLang="en-US">
                <a:solidFill>
                  <a:srgbClr val="000000"/>
                </a:solidFill>
                <a:latin typeface="Times New Roman" panose="02020603050405020304" pitchFamily="18" charset="0"/>
              </a:rPr>
              <a:t>. At this point, the repetition terminates, and the first statement after the repetition statement executes.</a:t>
            </a:r>
          </a:p>
          <a:p>
            <a:pPr eaLnBrk="1" hangingPunct="1">
              <a:lnSpc>
                <a:spcPct val="90000"/>
              </a:lnSpc>
            </a:pPr>
            <a:r>
              <a:rPr lang="en-US" altLang="en-US" sz="2500">
                <a:solidFill>
                  <a:srgbClr val="000000"/>
                </a:solidFill>
                <a:latin typeface="Times New Roman" panose="02020603050405020304" pitchFamily="18" charset="0"/>
              </a:rPr>
              <a:t>Example: find the first power of 3 larger than 100. </a:t>
            </a:r>
          </a:p>
          <a:p>
            <a:pPr lvl="2" eaLnBrk="1" hangingPunct="1">
              <a:lnSpc>
                <a:spcPct val="90000"/>
              </a:lnSpc>
              <a:buFont typeface="Wingdings 2" panose="05020102010507070707" pitchFamily="18" charset="2"/>
              <a:buNone/>
            </a:pPr>
            <a:r>
              <a:rPr lang="en-US" altLang="en-US" sz="1900">
                <a:solidFill>
                  <a:srgbClr val="0000FF"/>
                </a:solidFill>
                <a:latin typeface="Lucida Console" panose="020B0609040504020204" pitchFamily="49" charset="0"/>
              </a:rPr>
              <a:t>	int</a:t>
            </a:r>
            <a:r>
              <a:rPr lang="en-US" altLang="en-US" sz="1900">
                <a:solidFill>
                  <a:srgbClr val="000000"/>
                </a:solidFill>
                <a:latin typeface="Lucida Console" panose="020B0609040504020204" pitchFamily="49" charset="0"/>
              </a:rPr>
              <a:t> product = </a:t>
            </a:r>
            <a:r>
              <a:rPr lang="en-US" altLang="en-US" sz="1900">
                <a:solidFill>
                  <a:srgbClr val="128AFF"/>
                </a:solidFill>
                <a:latin typeface="Lucida Console" panose="020B0609040504020204" pitchFamily="49" charset="0"/>
              </a:rPr>
              <a:t>3</a:t>
            </a:r>
            <a:r>
              <a:rPr lang="en-US" altLang="en-US" sz="1900">
                <a:solidFill>
                  <a:srgbClr val="000000"/>
                </a:solidFill>
                <a:latin typeface="Lucida Console" panose="020B0609040504020204" pitchFamily="49" charset="0"/>
              </a:rPr>
              <a:t>;</a:t>
            </a:r>
            <a:br>
              <a:rPr lang="en-US" altLang="en-US" sz="1900">
                <a:solidFill>
                  <a:srgbClr val="000000"/>
                </a:solidFill>
                <a:latin typeface="Lucida Console" panose="020B0609040504020204" pitchFamily="49" charset="0"/>
              </a:rPr>
            </a:br>
            <a:r>
              <a:rPr lang="en-US" altLang="en-US" sz="1900">
                <a:solidFill>
                  <a:srgbClr val="0000FF"/>
                </a:solidFill>
                <a:latin typeface="Lucida Console" panose="020B0609040504020204" pitchFamily="49" charset="0"/>
              </a:rPr>
              <a:t>while</a:t>
            </a:r>
            <a:r>
              <a:rPr lang="en-US" altLang="en-US" sz="1900">
                <a:solidFill>
                  <a:srgbClr val="000000"/>
                </a:solidFill>
                <a:latin typeface="Lucida Console" panose="020B0609040504020204" pitchFamily="49" charset="0"/>
              </a:rPr>
              <a:t> (product &lt;= </a:t>
            </a:r>
            <a:r>
              <a:rPr lang="en-US" altLang="en-US" sz="1900">
                <a:solidFill>
                  <a:srgbClr val="128AFF"/>
                </a:solidFill>
                <a:latin typeface="Lucida Console" panose="020B0609040504020204" pitchFamily="49" charset="0"/>
              </a:rPr>
              <a:t>100</a:t>
            </a:r>
            <a:r>
              <a:rPr lang="en-US" altLang="en-US" sz="1900">
                <a:solidFill>
                  <a:srgbClr val="000000"/>
                </a:solidFill>
                <a:latin typeface="Lucida Console" panose="020B0609040504020204" pitchFamily="49" charset="0"/>
              </a:rPr>
              <a:t>)</a:t>
            </a:r>
            <a:br>
              <a:rPr lang="en-US" altLang="en-US" sz="1900">
                <a:solidFill>
                  <a:srgbClr val="000000"/>
                </a:solidFill>
                <a:latin typeface="Lucida Console" panose="020B0609040504020204" pitchFamily="49" charset="0"/>
              </a:rPr>
            </a:br>
            <a:r>
              <a:rPr lang="en-US" altLang="en-US" sz="1900">
                <a:solidFill>
                  <a:srgbClr val="000000"/>
                </a:solidFill>
                <a:latin typeface="Lucida Console" panose="020B0609040504020204" pitchFamily="49" charset="0"/>
              </a:rPr>
              <a:t>   product = </a:t>
            </a:r>
            <a:r>
              <a:rPr lang="en-US" altLang="en-US" sz="1900">
                <a:solidFill>
                  <a:srgbClr val="128AFF"/>
                </a:solidFill>
                <a:latin typeface="Lucida Console" panose="020B0609040504020204" pitchFamily="49" charset="0"/>
              </a:rPr>
              <a:t>3</a:t>
            </a:r>
            <a:r>
              <a:rPr lang="en-US" altLang="en-US" sz="1900">
                <a:solidFill>
                  <a:srgbClr val="000000"/>
                </a:solidFill>
                <a:latin typeface="Lucida Console" panose="020B0609040504020204" pitchFamily="49" charset="0"/>
              </a:rPr>
              <a:t> * product;</a:t>
            </a:r>
          </a:p>
          <a:p>
            <a:pPr eaLnBrk="1" hangingPunct="1"/>
            <a:endParaRPr lang="en-US" altLang="en-US">
              <a:solidFill>
                <a:srgbClr val="000000"/>
              </a:solidFill>
              <a:latin typeface="Times New Roman" panose="02020603050405020304" pitchFamily="18" charset="0"/>
            </a:endParaRPr>
          </a:p>
        </p:txBody>
      </p:sp>
      <p:sp>
        <p:nvSpPr>
          <p:cNvPr id="45060"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4.2  </a:t>
            </a:r>
            <a:r>
              <a:rPr lang="en-US" dirty="0">
                <a:solidFill>
                  <a:srgbClr val="3380E6"/>
                </a:solidFill>
                <a:latin typeface="Arial"/>
              </a:rPr>
              <a:t>Essentials of Counter-Controlled Repetition</a:t>
            </a:r>
          </a:p>
        </p:txBody>
      </p:sp>
      <p:sp>
        <p:nvSpPr>
          <p:cNvPr id="74755" name="Text Placeholder 2"/>
          <p:cNvSpPr>
            <a:spLocks noGrp="1"/>
          </p:cNvSpPr>
          <p:nvPr>
            <p:ph type="body" idx="1"/>
          </p:nvPr>
        </p:nvSpPr>
        <p:spPr/>
        <p:txBody>
          <a:bodyPr/>
          <a:lstStyle/>
          <a:p>
            <a:pPr eaLnBrk="1" hangingPunct="1"/>
            <a:r>
              <a:rPr lang="en-US" altLang="en-US">
                <a:solidFill>
                  <a:srgbClr val="000000"/>
                </a:solidFill>
                <a:latin typeface="Times New Roman" panose="02020603050405020304" pitchFamily="18" charset="0"/>
              </a:rPr>
              <a:t>Counter-controlled repetition requires</a:t>
            </a:r>
          </a:p>
          <a:p>
            <a:pPr lvl="1" eaLnBrk="1" hangingPunct="1"/>
            <a:r>
              <a:rPr lang="en-US" altLang="en-US">
                <a:solidFill>
                  <a:srgbClr val="000000"/>
                </a:solidFill>
                <a:latin typeface="Times New Roman" panose="02020603050405020304" pitchFamily="18" charset="0"/>
                <a:cs typeface="Times New Roman" panose="02020603050405020304" pitchFamily="18" charset="0"/>
              </a:rPr>
              <a:t>a </a:t>
            </a:r>
            <a:r>
              <a:rPr lang="en-US" altLang="en-US" b="1">
                <a:solidFill>
                  <a:srgbClr val="0000FF"/>
                </a:solidFill>
                <a:latin typeface="Times New Roman" panose="02020603050405020304" pitchFamily="18" charset="0"/>
                <a:cs typeface="Times New Roman" panose="02020603050405020304" pitchFamily="18" charset="0"/>
              </a:rPr>
              <a:t>control variable</a:t>
            </a:r>
            <a:r>
              <a:rPr lang="en-US" altLang="en-US">
                <a:solidFill>
                  <a:srgbClr val="000000"/>
                </a:solidFill>
                <a:latin typeface="Times New Roman" panose="02020603050405020304" pitchFamily="18" charset="0"/>
                <a:cs typeface="Times New Roman" panose="02020603050405020304" pitchFamily="18" charset="0"/>
              </a:rPr>
              <a:t> (or loop counter)</a:t>
            </a:r>
          </a:p>
          <a:p>
            <a:pPr lvl="1" eaLnBrk="1" hangingPunct="1"/>
            <a:r>
              <a:rPr lang="en-US" altLang="en-US">
                <a:solidFill>
                  <a:srgbClr val="000000"/>
                </a:solidFill>
                <a:latin typeface="Times New Roman" panose="02020603050405020304" pitchFamily="18" charset="0"/>
                <a:cs typeface="Times New Roman" panose="02020603050405020304" pitchFamily="18" charset="0"/>
              </a:rPr>
              <a:t>the </a:t>
            </a:r>
            <a:r>
              <a:rPr lang="en-US" altLang="en-US" b="1">
                <a:solidFill>
                  <a:srgbClr val="0000FF"/>
                </a:solidFill>
                <a:latin typeface="Times New Roman" panose="02020603050405020304" pitchFamily="18" charset="0"/>
                <a:cs typeface="Times New Roman" panose="02020603050405020304" pitchFamily="18" charset="0"/>
              </a:rPr>
              <a:t>initial value</a:t>
            </a:r>
            <a:r>
              <a:rPr lang="en-US" altLang="en-US">
                <a:solidFill>
                  <a:srgbClr val="000000"/>
                </a:solidFill>
                <a:latin typeface="Times New Roman" panose="02020603050405020304" pitchFamily="18" charset="0"/>
                <a:cs typeface="Times New Roman" panose="02020603050405020304" pitchFamily="18" charset="0"/>
              </a:rPr>
              <a:t> of the control variable</a:t>
            </a:r>
          </a:p>
          <a:p>
            <a:pPr lvl="1" eaLnBrk="1" hangingPunct="1"/>
            <a:r>
              <a:rPr lang="en-US" altLang="en-US">
                <a:solidFill>
                  <a:srgbClr val="000000"/>
                </a:solidFill>
                <a:latin typeface="Times New Roman" panose="02020603050405020304" pitchFamily="18" charset="0"/>
                <a:cs typeface="Times New Roman" panose="02020603050405020304" pitchFamily="18" charset="0"/>
              </a:rPr>
              <a:t>the </a:t>
            </a:r>
            <a:r>
              <a:rPr lang="en-US" altLang="en-US" b="1">
                <a:solidFill>
                  <a:srgbClr val="0000FF"/>
                </a:solidFill>
                <a:latin typeface="Times New Roman" panose="02020603050405020304" pitchFamily="18" charset="0"/>
                <a:cs typeface="Times New Roman" panose="02020603050405020304" pitchFamily="18" charset="0"/>
              </a:rPr>
              <a:t>increment</a:t>
            </a:r>
            <a:r>
              <a:rPr lang="en-US" altLang="en-US" b="1">
                <a:solidFill>
                  <a:srgbClr val="000000"/>
                </a:solidFill>
                <a:latin typeface="Times New Roman" panose="02020603050405020304" pitchFamily="18" charset="0"/>
                <a:cs typeface="Times New Roman" panose="02020603050405020304" pitchFamily="18" charset="0"/>
              </a:rPr>
              <a:t> </a:t>
            </a:r>
            <a:r>
              <a:rPr lang="en-US" altLang="en-US">
                <a:solidFill>
                  <a:srgbClr val="000000"/>
                </a:solidFill>
                <a:latin typeface="Times New Roman" panose="02020603050405020304" pitchFamily="18" charset="0"/>
                <a:cs typeface="Times New Roman" panose="02020603050405020304" pitchFamily="18" charset="0"/>
              </a:rPr>
              <a:t>by which the control variable is modified each time through the loop (also known as </a:t>
            </a:r>
            <a:r>
              <a:rPr lang="en-US" altLang="en-US" b="1">
                <a:solidFill>
                  <a:srgbClr val="0000FF"/>
                </a:solidFill>
                <a:latin typeface="Times New Roman" panose="02020603050405020304" pitchFamily="18" charset="0"/>
                <a:cs typeface="Times New Roman" panose="02020603050405020304" pitchFamily="18" charset="0"/>
              </a:rPr>
              <a:t>each iteration of the loop</a:t>
            </a:r>
            <a:r>
              <a:rPr lang="en-US" altLang="en-US">
                <a:solidFill>
                  <a:srgbClr val="000000"/>
                </a:solidFill>
                <a:latin typeface="Times New Roman" panose="02020603050405020304" pitchFamily="18" charset="0"/>
                <a:cs typeface="Times New Roman" panose="02020603050405020304" pitchFamily="18" charset="0"/>
              </a:rPr>
              <a:t>)</a:t>
            </a:r>
          </a:p>
          <a:p>
            <a:pPr lvl="1" eaLnBrk="1" hangingPunct="1"/>
            <a:r>
              <a:rPr lang="en-US" altLang="en-US">
                <a:solidFill>
                  <a:srgbClr val="000000"/>
                </a:solidFill>
                <a:latin typeface="Times New Roman" panose="02020603050405020304" pitchFamily="18" charset="0"/>
                <a:cs typeface="Times New Roman" panose="02020603050405020304" pitchFamily="18" charset="0"/>
              </a:rPr>
              <a:t>the </a:t>
            </a:r>
            <a:r>
              <a:rPr lang="en-US" altLang="en-US" b="1">
                <a:solidFill>
                  <a:srgbClr val="0000FF"/>
                </a:solidFill>
                <a:latin typeface="Times New Roman" panose="02020603050405020304" pitchFamily="18" charset="0"/>
                <a:cs typeface="Times New Roman" panose="02020603050405020304" pitchFamily="18" charset="0"/>
              </a:rPr>
              <a:t>loop-continuation condition</a:t>
            </a:r>
            <a:r>
              <a:rPr lang="en-US" altLang="en-US">
                <a:solidFill>
                  <a:srgbClr val="000000"/>
                </a:solidFill>
                <a:latin typeface="Times New Roman" panose="02020603050405020304" pitchFamily="18" charset="0"/>
                <a:cs typeface="Times New Roman" panose="02020603050405020304" pitchFamily="18" charset="0"/>
              </a:rPr>
              <a:t> that determines if looping should continue.</a:t>
            </a:r>
          </a:p>
        </p:txBody>
      </p:sp>
      <p:sp>
        <p:nvSpPr>
          <p:cNvPr id="143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 descr="jhtp_04_CS2_Page_04"/>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descr="jhtp_04_CS2_Page_05"/>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1524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pic>
        <p:nvPicPr>
          <p:cNvPr id="78852" name="Picture 1" descr="jhtp_04_CS2_Page_06"/>
          <p:cNvPicPr>
            <a:picLocks noGrp="1" noChangeAspect="1"/>
          </p:cNvPicPr>
          <p:nvPr isPhoto="1"/>
        </p:nvPicPr>
        <p:blipFill>
          <a:blip r:embed="rId3">
            <a:extLst>
              <a:ext uri="{28A0092B-C50C-407E-A947-70E740481C1C}">
                <a14:useLocalDpi xmlns:a14="http://schemas.microsoft.com/office/drawing/2010/main" val="0"/>
              </a:ext>
            </a:extLst>
          </a:blip>
          <a:srcRect t="4720" r="18333" b="81557"/>
          <a:stretch>
            <a:fillRect/>
          </a:stretch>
        </p:blipFill>
        <p:spPr bwMode="auto">
          <a:xfrm>
            <a:off x="-76200" y="2243138"/>
            <a:ext cx="7467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1" descr="jhtp_04_CS2_Page_09"/>
          <p:cNvPicPr>
            <a:picLocks noGrp="1" noChangeAspect="1"/>
          </p:cNvPicPr>
          <p:nvPr isPhoto="1"/>
        </p:nvPicPr>
        <p:blipFill>
          <a:blip r:embed="rId4">
            <a:extLst>
              <a:ext uri="{28A0092B-C50C-407E-A947-70E740481C1C}">
                <a14:useLocalDpi xmlns:a14="http://schemas.microsoft.com/office/drawing/2010/main" val="0"/>
              </a:ext>
            </a:extLst>
          </a:blip>
          <a:srcRect t="3346" b="63712"/>
          <a:stretch>
            <a:fillRect/>
          </a:stretch>
        </p:blipFill>
        <p:spPr bwMode="auto">
          <a:xfrm>
            <a:off x="-76200" y="3570288"/>
            <a:ext cx="9144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79" y="0"/>
            <a:ext cx="8229600" cy="1143000"/>
          </a:xfrm>
        </p:spPr>
        <p:txBody>
          <a:bodyPr/>
          <a:lstStyle/>
          <a:p>
            <a:pPr eaLnBrk="1" fontAlgn="auto" hangingPunct="1">
              <a:spcAft>
                <a:spcPts val="0"/>
              </a:spcAft>
              <a:defRPr/>
            </a:pPr>
            <a:r>
              <a:rPr lang="en-US" dirty="0">
                <a:solidFill>
                  <a:srgbClr val="24B5A1"/>
                </a:solidFill>
                <a:latin typeface="Arial"/>
              </a:rPr>
              <a:t>4.3  </a:t>
            </a:r>
            <a:r>
              <a:rPr lang="en-US" dirty="0">
                <a:solidFill>
                  <a:srgbClr val="3380E6"/>
                </a:solidFill>
                <a:latin typeface="Lucida Console"/>
              </a:rPr>
              <a:t>for</a:t>
            </a:r>
            <a:r>
              <a:rPr lang="en-US" dirty="0">
                <a:solidFill>
                  <a:srgbClr val="3380E6"/>
                </a:solidFill>
                <a:latin typeface="Arial"/>
              </a:rPr>
              <a:t> Repetition Statement</a:t>
            </a:r>
          </a:p>
        </p:txBody>
      </p:sp>
      <p:sp>
        <p:nvSpPr>
          <p:cNvPr id="79875" name="Text Placeholder 2"/>
          <p:cNvSpPr>
            <a:spLocks noGrp="1"/>
          </p:cNvSpPr>
          <p:nvPr>
            <p:ph type="body" idx="1"/>
          </p:nvPr>
        </p:nvSpPr>
        <p:spPr>
          <a:xfrm>
            <a:off x="484188" y="914400"/>
            <a:ext cx="8229600" cy="4525963"/>
          </a:xfrm>
        </p:spPr>
        <p:txBody>
          <a:bodyPr/>
          <a:lstStyle/>
          <a:p>
            <a:pPr eaLnBrk="1" hangingPunct="1"/>
            <a:r>
              <a:rPr lang="en-US" altLang="en-US" dirty="0">
                <a:solidFill>
                  <a:srgbClr val="0000FF"/>
                </a:solidFill>
                <a:latin typeface="LucidaSansTypewriter" pitchFamily="49" charset="0"/>
              </a:rPr>
              <a:t>for</a:t>
            </a:r>
            <a:r>
              <a:rPr lang="en-US" altLang="en-US" b="1" dirty="0">
                <a:solidFill>
                  <a:srgbClr val="0000FF"/>
                </a:solidFill>
                <a:latin typeface="Times New Roman" panose="02020603050405020304" pitchFamily="18" charset="0"/>
                <a:cs typeface="Times New Roman" panose="02020603050405020304" pitchFamily="18" charset="0"/>
              </a:rPr>
              <a:t> repetition statement</a:t>
            </a:r>
          </a:p>
          <a:p>
            <a:pPr lvl="1" eaLnBrk="1" hangingPunct="1"/>
            <a:r>
              <a:rPr lang="en-US" altLang="en-US" dirty="0">
                <a:solidFill>
                  <a:srgbClr val="000000"/>
                </a:solidFill>
                <a:latin typeface="Times New Roman" panose="02020603050405020304" pitchFamily="18" charset="0"/>
              </a:rPr>
              <a:t>Specifies the counter-controlled-repetition details in a single line of code. </a:t>
            </a:r>
          </a:p>
          <a:p>
            <a:pPr lvl="1" eaLnBrk="1" hangingPunct="1"/>
            <a:r>
              <a:rPr lang="en-US" altLang="en-US" dirty="0">
                <a:solidFill>
                  <a:srgbClr val="000000"/>
                </a:solidFill>
                <a:latin typeface="Times New Roman" panose="02020603050405020304" pitchFamily="18" charset="0"/>
              </a:rPr>
              <a:t>Figure 4.2 </a:t>
            </a:r>
            <a:r>
              <a:rPr lang="en-US" altLang="en-US" dirty="0" err="1">
                <a:solidFill>
                  <a:srgbClr val="000000"/>
                </a:solidFill>
                <a:latin typeface="Times New Roman" panose="02020603050405020304" pitchFamily="18" charset="0"/>
              </a:rPr>
              <a:t>reimplements</a:t>
            </a:r>
            <a:r>
              <a:rPr lang="en-US" altLang="en-US" dirty="0">
                <a:solidFill>
                  <a:srgbClr val="000000"/>
                </a:solidFill>
                <a:latin typeface="Times New Roman" panose="02020603050405020304" pitchFamily="18" charset="0"/>
              </a:rPr>
              <a:t> the application of Fig. 4.1 using </a:t>
            </a:r>
            <a:r>
              <a:rPr lang="en-US" altLang="en-US" dirty="0">
                <a:solidFill>
                  <a:srgbClr val="000000"/>
                </a:solidFill>
                <a:latin typeface="Lucida Console" panose="020B0609040504020204" pitchFamily="49" charset="0"/>
              </a:rPr>
              <a:t>for</a:t>
            </a:r>
            <a:r>
              <a:rPr lang="en-US" altLang="en-US" dirty="0">
                <a:solidFill>
                  <a:srgbClr val="000000"/>
                </a:solidFill>
                <a:latin typeface="Times New Roman" panose="02020603050405020304" pitchFamily="18" charset="0"/>
              </a:rPr>
              <a:t>.</a:t>
            </a:r>
          </a:p>
        </p:txBody>
      </p:sp>
      <p:sp>
        <p:nvSpPr>
          <p:cNvPr id="2150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pic>
        <p:nvPicPr>
          <p:cNvPr id="79877" name="Picture 1" descr="jhtp_04_CS2_Page_08"/>
          <p:cNvPicPr>
            <a:picLocks noGrp="1" noChangeAspect="1"/>
          </p:cNvPicPr>
          <p:nvPr isPhoto="1"/>
        </p:nvPicPr>
        <p:blipFill>
          <a:blip r:embed="rId3">
            <a:extLst>
              <a:ext uri="{28A0092B-C50C-407E-A947-70E740481C1C}">
                <a14:useLocalDpi xmlns:a14="http://schemas.microsoft.com/office/drawing/2010/main" val="0"/>
              </a:ext>
            </a:extLst>
          </a:blip>
          <a:srcRect t="4718" b="23906"/>
          <a:stretch>
            <a:fillRect/>
          </a:stretch>
        </p:blipFill>
        <p:spPr bwMode="auto">
          <a:xfrm>
            <a:off x="1828800" y="2514600"/>
            <a:ext cx="9144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graphicFrame>
        <p:nvGraphicFramePr>
          <p:cNvPr id="5" name="Table 4"/>
          <p:cNvGraphicFramePr>
            <a:graphicFrameLocks noGrp="1"/>
          </p:cNvGraphicFramePr>
          <p:nvPr/>
        </p:nvGraphicFramePr>
        <p:xfrm>
          <a:off x="1143000" y="1606550"/>
          <a:ext cx="7696200" cy="3883027"/>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xmlns="" val="3712276059"/>
                    </a:ext>
                  </a:extLst>
                </a:gridCol>
                <a:gridCol w="4800600">
                  <a:extLst>
                    <a:ext uri="{9D8B030D-6E8A-4147-A177-3AD203B41FA5}">
                      <a16:colId xmlns:a16="http://schemas.microsoft.com/office/drawing/2014/main" xmlns="" val="3923989151"/>
                    </a:ext>
                  </a:extLst>
                </a:gridCol>
              </a:tblGrid>
              <a:tr h="914467">
                <a:tc>
                  <a:txBody>
                    <a:bodyPr/>
                    <a:lstStyle/>
                    <a:p>
                      <a:r>
                        <a:rPr lang="en-US" sz="1800" dirty="0"/>
                        <a:t>Statement </a:t>
                      </a:r>
                    </a:p>
                  </a:txBody>
                  <a:tcPr marT="45748" marB="45748"/>
                </a:tc>
                <a:tc>
                  <a:txBody>
                    <a:bodyPr/>
                    <a:lstStyle/>
                    <a:p>
                      <a:r>
                        <a:rPr lang="en-US" sz="1800" dirty="0"/>
                        <a:t>Performed Action</a:t>
                      </a:r>
                    </a:p>
                  </a:txBody>
                  <a:tcPr marT="45748" marB="45748"/>
                </a:tc>
                <a:extLst>
                  <a:ext uri="{0D108BD9-81ED-4DB2-BD59-A6C34878D82A}">
                    <a16:rowId xmlns:a16="http://schemas.microsoft.com/office/drawing/2014/main" xmlns="" val="2827227250"/>
                  </a:ext>
                </a:extLst>
              </a:tr>
              <a:tr h="3710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dirty="0" err="1">
                          <a:solidFill>
                            <a:srgbClr val="0000FF"/>
                          </a:solidFill>
                          <a:latin typeface="Lucida Console" panose="020B0609040504020204" pitchFamily="49" charset="0"/>
                        </a:rPr>
                        <a:t>int</a:t>
                      </a:r>
                      <a:r>
                        <a:rPr lang="en-US" altLang="en-US" sz="1800" dirty="0">
                          <a:solidFill>
                            <a:srgbClr val="000000"/>
                          </a:solidFill>
                          <a:latin typeface="Lucida Console" panose="020B0609040504020204" pitchFamily="49" charset="0"/>
                        </a:rPr>
                        <a:t> counter = </a:t>
                      </a:r>
                      <a:r>
                        <a:rPr lang="en-US" altLang="en-US" sz="1800" dirty="0">
                          <a:solidFill>
                            <a:srgbClr val="128AFF"/>
                          </a:solidFill>
                          <a:latin typeface="Lucida Console" panose="020B0609040504020204" pitchFamily="49" charset="0"/>
                        </a:rPr>
                        <a:t>1</a:t>
                      </a:r>
                      <a:r>
                        <a:rPr lang="en-US" altLang="en-US" sz="1800" dirty="0">
                          <a:solidFill>
                            <a:srgbClr val="000000"/>
                          </a:solidFill>
                          <a:latin typeface="Lucida Console" panose="020B0609040504020204" pitchFamily="49" charset="0"/>
                        </a:rPr>
                        <a:t>; </a:t>
                      </a:r>
                      <a:endParaRPr lang="en-US" sz="1800" dirty="0">
                        <a:latin typeface="Courier New" panose="02070309020205020404" pitchFamily="49" charset="0"/>
                        <a:cs typeface="Courier New" panose="02070309020205020404" pitchFamily="49" charset="0"/>
                      </a:endParaRPr>
                    </a:p>
                  </a:txBody>
                  <a:tcPr marT="45748" marB="45748"/>
                </a:tc>
                <a:tc>
                  <a:txBody>
                    <a:bodyPr/>
                    <a:lstStyle/>
                    <a:p>
                      <a:r>
                        <a:rPr lang="en-US" altLang="en-US" sz="1800" dirty="0">
                          <a:solidFill>
                            <a:srgbClr val="000000"/>
                          </a:solidFill>
                          <a:latin typeface="Lucida Console" panose="020B0609040504020204" pitchFamily="49" charset="0"/>
                        </a:rPr>
                        <a:t>counter </a:t>
                      </a:r>
                      <a:r>
                        <a:rPr lang="en-US" sz="1800" baseline="0" dirty="0"/>
                        <a:t>declared </a:t>
                      </a:r>
                      <a:r>
                        <a:rPr lang="en-US" altLang="en-US" sz="1800" dirty="0">
                          <a:solidFill>
                            <a:srgbClr val="000000"/>
                          </a:solidFill>
                          <a:latin typeface="Lucida Console" panose="020B0609040504020204" pitchFamily="49" charset="0"/>
                        </a:rPr>
                        <a:t>and </a:t>
                      </a:r>
                      <a:r>
                        <a:rPr kumimoji="0" lang="en-US" altLang="en-US" sz="1800" kern="1200" baseline="0" dirty="0">
                          <a:solidFill>
                            <a:schemeClr val="dk1"/>
                          </a:solidFill>
                          <a:latin typeface="+mn-lt"/>
                          <a:ea typeface="+mn-ea"/>
                          <a:cs typeface="+mn-cs"/>
                        </a:rPr>
                        <a:t>initialized</a:t>
                      </a:r>
                      <a:r>
                        <a:rPr lang="en-US" sz="1800" baseline="0" dirty="0"/>
                        <a:t> to 1</a:t>
                      </a:r>
                      <a:r>
                        <a:rPr lang="en-US" sz="1800" dirty="0"/>
                        <a:t>  </a:t>
                      </a:r>
                    </a:p>
                  </a:txBody>
                  <a:tcPr marT="45748" marB="45748"/>
                </a:tc>
                <a:extLst>
                  <a:ext uri="{0D108BD9-81ED-4DB2-BD59-A6C34878D82A}">
                    <a16:rowId xmlns:a16="http://schemas.microsoft.com/office/drawing/2014/main" xmlns="" val="1245208980"/>
                  </a:ext>
                </a:extLst>
              </a:tr>
              <a:tr h="371070">
                <a:tc>
                  <a:txBody>
                    <a:bodyPr/>
                    <a:lstStyle/>
                    <a:p>
                      <a:r>
                        <a:rPr lang="en-US" altLang="en-US" sz="1800" dirty="0">
                          <a:solidFill>
                            <a:srgbClr val="000000"/>
                          </a:solidFill>
                          <a:latin typeface="Lucida Console" panose="020B0609040504020204" pitchFamily="49" charset="0"/>
                        </a:rPr>
                        <a:t>counter &lt;= </a:t>
                      </a:r>
                      <a:r>
                        <a:rPr lang="en-US" altLang="en-US" sz="1800" dirty="0">
                          <a:solidFill>
                            <a:srgbClr val="128AFF"/>
                          </a:solidFill>
                          <a:latin typeface="Lucida Console" panose="020B0609040504020204" pitchFamily="49" charset="0"/>
                        </a:rPr>
                        <a:t>3</a:t>
                      </a:r>
                      <a:r>
                        <a:rPr lang="en-US" altLang="en-US" sz="1800" dirty="0">
                          <a:solidFill>
                            <a:srgbClr val="000000"/>
                          </a:solidFill>
                          <a:latin typeface="Lucida Console" panose="020B0609040504020204" pitchFamily="49" charset="0"/>
                        </a:rPr>
                        <a:t>; </a:t>
                      </a:r>
                      <a:endParaRPr kumimoji="0" lang="en-US" sz="1800" kern="1200" dirty="0">
                        <a:solidFill>
                          <a:srgbClr val="0070C0"/>
                        </a:solidFill>
                        <a:latin typeface="Courier New" panose="02070309020205020404" pitchFamily="49" charset="0"/>
                        <a:ea typeface="+mn-ea"/>
                        <a:cs typeface="Courier New" panose="02070309020205020404" pitchFamily="49" charset="0"/>
                      </a:endParaRPr>
                    </a:p>
                  </a:txBody>
                  <a:tcPr marT="45748" marB="45748">
                    <a:lnB w="38100" cap="flat" cmpd="sng" algn="ctr">
                      <a:solidFill>
                        <a:schemeClr val="tx1"/>
                      </a:solidFill>
                      <a:prstDash val="solid"/>
                      <a:round/>
                      <a:headEnd type="none" w="med" len="med"/>
                      <a:tailEnd type="none" w="med" len="med"/>
                    </a:lnB>
                  </a:tcPr>
                </a:tc>
                <a:tc>
                  <a:txBody>
                    <a:bodyPr/>
                    <a:lstStyle/>
                    <a:p>
                      <a:r>
                        <a:rPr lang="en-US" sz="1800" dirty="0">
                          <a:solidFill>
                            <a:srgbClr val="0070C0"/>
                          </a:solidFill>
                        </a:rPr>
                        <a:t>for condition evaluated to true (1&lt;=3)</a:t>
                      </a:r>
                    </a:p>
                  </a:txBody>
                  <a:tcPr marT="45748" marB="45748">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86966489"/>
                  </a:ext>
                </a:extLst>
              </a:tr>
              <a:tr h="371070">
                <a:tc>
                  <a:txBody>
                    <a:bodyPr/>
                    <a:lstStyle/>
                    <a:p>
                      <a:pPr marL="0" lvl="1" indent="0"/>
                      <a:r>
                        <a:rPr lang="en-US" altLang="en-US" sz="1800" dirty="0">
                          <a:solidFill>
                            <a:srgbClr val="000000"/>
                          </a:solidFill>
                          <a:latin typeface="Lucida Console" panose="020B0609040504020204" pitchFamily="49" charset="0"/>
                        </a:rPr>
                        <a:t>counter++</a:t>
                      </a:r>
                      <a:endParaRPr lang="en-US" sz="1800" dirty="0">
                        <a:solidFill>
                          <a:srgbClr val="0070C0"/>
                        </a:solidFill>
                      </a:endParaRPr>
                    </a:p>
                  </a:txBody>
                  <a:tcPr marT="45748" marB="45748">
                    <a:lnT w="38100" cap="flat" cmpd="sng" algn="ctr">
                      <a:solidFill>
                        <a:schemeClr val="tx1"/>
                      </a:solidFill>
                      <a:prstDash val="solid"/>
                      <a:round/>
                      <a:headEnd type="none" w="med" len="med"/>
                      <a:tailEnd type="none" w="med" len="med"/>
                    </a:lnT>
                  </a:tcPr>
                </a:tc>
                <a:tc>
                  <a:txBody>
                    <a:bodyPr/>
                    <a:lstStyle/>
                    <a:p>
                      <a:r>
                        <a:rPr lang="en-US" sz="1800" baseline="0" dirty="0">
                          <a:solidFill>
                            <a:srgbClr val="0070C0"/>
                          </a:solidFill>
                        </a:rPr>
                        <a:t>counter value changed to 2</a:t>
                      </a:r>
                      <a:endParaRPr lang="en-US" sz="1800" dirty="0">
                        <a:solidFill>
                          <a:srgbClr val="0070C0"/>
                        </a:solidFill>
                      </a:endParaRPr>
                    </a:p>
                  </a:txBody>
                  <a:tcPr marT="45748" marB="45748">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184779713"/>
                  </a:ext>
                </a:extLst>
              </a:tr>
              <a:tr h="371070">
                <a:tc>
                  <a:txBody>
                    <a:bodyPr/>
                    <a:lstStyle/>
                    <a:p>
                      <a:r>
                        <a:rPr lang="en-US" altLang="en-US" sz="1800" dirty="0">
                          <a:solidFill>
                            <a:srgbClr val="000000"/>
                          </a:solidFill>
                          <a:latin typeface="Lucida Console" panose="020B0609040504020204" pitchFamily="49" charset="0"/>
                        </a:rPr>
                        <a:t>counter &lt;= </a:t>
                      </a:r>
                      <a:r>
                        <a:rPr lang="en-US" altLang="en-US" sz="1800" dirty="0">
                          <a:solidFill>
                            <a:srgbClr val="128AFF"/>
                          </a:solidFill>
                          <a:latin typeface="Lucida Console" panose="020B0609040504020204" pitchFamily="49" charset="0"/>
                        </a:rPr>
                        <a:t>3</a:t>
                      </a:r>
                      <a:r>
                        <a:rPr lang="en-US" altLang="en-US" sz="1800" dirty="0">
                          <a:solidFill>
                            <a:srgbClr val="000000"/>
                          </a:solidFill>
                          <a:latin typeface="Lucida Console" panose="020B0609040504020204" pitchFamily="49" charset="0"/>
                        </a:rPr>
                        <a:t>; </a:t>
                      </a:r>
                      <a:endParaRPr kumimoji="0" lang="en-US" sz="1800" kern="1200" dirty="0">
                        <a:solidFill>
                          <a:schemeClr val="dk1"/>
                        </a:solidFill>
                        <a:latin typeface="Courier New" panose="02070309020205020404" pitchFamily="49" charset="0"/>
                        <a:ea typeface="+mn-ea"/>
                        <a:cs typeface="Courier New" panose="02070309020205020404" pitchFamily="49" charset="0"/>
                      </a:endParaRPr>
                    </a:p>
                  </a:txBody>
                  <a:tcPr marT="45748" marB="45748">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condition evaluated to true (2&lt;=3)</a:t>
                      </a:r>
                    </a:p>
                  </a:txBody>
                  <a:tcPr marT="45748" marB="45748">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151567942"/>
                  </a:ext>
                </a:extLst>
              </a:tr>
              <a:tr h="371070">
                <a:tc>
                  <a:txBody>
                    <a:bodyPr/>
                    <a:lstStyle/>
                    <a:p>
                      <a:pPr marL="0" lvl="1" indent="0"/>
                      <a:r>
                        <a:rPr lang="en-US" altLang="en-US" sz="1800" dirty="0">
                          <a:solidFill>
                            <a:srgbClr val="000000"/>
                          </a:solidFill>
                          <a:latin typeface="Lucida Console" panose="020B0609040504020204" pitchFamily="49" charset="0"/>
                        </a:rPr>
                        <a:t>counter++</a:t>
                      </a:r>
                      <a:endParaRPr lang="en-US" sz="1800" dirty="0">
                        <a:solidFill>
                          <a:srgbClr val="0070C0"/>
                        </a:solidFill>
                      </a:endParaRPr>
                    </a:p>
                  </a:txBody>
                  <a:tcPr marT="45748" marB="45748">
                    <a:lnT w="381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product </a:t>
                      </a:r>
                      <a:r>
                        <a:rPr lang="en-US" sz="1800" dirty="0"/>
                        <a:t>value </a:t>
                      </a:r>
                      <a:r>
                        <a:rPr lang="en-US" sz="1800" baseline="0" dirty="0"/>
                        <a:t>changed to 3</a:t>
                      </a:r>
                      <a:endParaRPr lang="en-US" sz="1800" dirty="0"/>
                    </a:p>
                  </a:txBody>
                  <a:tcPr marT="45748" marB="45748">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1264163323"/>
                  </a:ext>
                </a:extLst>
              </a:tr>
              <a:tr h="371070">
                <a:tc>
                  <a:txBody>
                    <a:bodyPr/>
                    <a:lstStyle/>
                    <a:p>
                      <a:r>
                        <a:rPr lang="en-US" altLang="en-US" sz="1800" dirty="0">
                          <a:solidFill>
                            <a:srgbClr val="000000"/>
                          </a:solidFill>
                          <a:latin typeface="Lucida Console" panose="020B0609040504020204" pitchFamily="49" charset="0"/>
                        </a:rPr>
                        <a:t>counter &lt;= </a:t>
                      </a:r>
                      <a:r>
                        <a:rPr lang="en-US" altLang="en-US" sz="1800" dirty="0">
                          <a:solidFill>
                            <a:srgbClr val="128AFF"/>
                          </a:solidFill>
                          <a:latin typeface="Lucida Console" panose="020B0609040504020204" pitchFamily="49" charset="0"/>
                        </a:rPr>
                        <a:t>3</a:t>
                      </a:r>
                      <a:r>
                        <a:rPr lang="en-US" altLang="en-US" sz="1800" dirty="0">
                          <a:solidFill>
                            <a:srgbClr val="000000"/>
                          </a:solidFill>
                          <a:latin typeface="Lucida Console" panose="020B0609040504020204" pitchFamily="49" charset="0"/>
                        </a:rPr>
                        <a:t>; </a:t>
                      </a:r>
                      <a:endParaRPr kumimoji="0" lang="en-US" sz="1800" kern="1200" dirty="0">
                        <a:solidFill>
                          <a:schemeClr val="dk1"/>
                        </a:solidFill>
                        <a:latin typeface="Courier New" panose="02070309020205020404" pitchFamily="49" charset="0"/>
                        <a:ea typeface="+mn-ea"/>
                        <a:cs typeface="Courier New" panose="02070309020205020404" pitchFamily="49" charset="0"/>
                      </a:endParaRPr>
                    </a:p>
                  </a:txBody>
                  <a:tcPr marT="45748" marB="45748">
                    <a:lnB w="381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70C0"/>
                          </a:solidFill>
                        </a:rPr>
                        <a:t>condition evaluated to true (3&lt;=3)</a:t>
                      </a:r>
                    </a:p>
                  </a:txBody>
                  <a:tcPr marT="45748" marB="45748">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607489104"/>
                  </a:ext>
                </a:extLst>
              </a:tr>
              <a:tr h="371070">
                <a:tc>
                  <a:txBody>
                    <a:bodyPr/>
                    <a:lstStyle/>
                    <a:p>
                      <a:pPr marL="0" lvl="1" indent="0"/>
                      <a:r>
                        <a:rPr lang="en-US" altLang="en-US" sz="1800" dirty="0">
                          <a:solidFill>
                            <a:srgbClr val="000000"/>
                          </a:solidFill>
                          <a:latin typeface="Lucida Console" panose="020B0609040504020204" pitchFamily="49" charset="0"/>
                        </a:rPr>
                        <a:t>counter++</a:t>
                      </a:r>
                      <a:endParaRPr lang="en-US" sz="1800" dirty="0">
                        <a:solidFill>
                          <a:srgbClr val="0070C0"/>
                        </a:solidFill>
                      </a:endParaRPr>
                    </a:p>
                  </a:txBody>
                  <a:tcPr marT="45748" marB="45748">
                    <a:lnT w="381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solidFill>
                            <a:srgbClr val="0070C0"/>
                          </a:solidFill>
                        </a:rPr>
                        <a:t>product </a:t>
                      </a:r>
                      <a:r>
                        <a:rPr lang="en-US" sz="1800" dirty="0">
                          <a:solidFill>
                            <a:srgbClr val="0070C0"/>
                          </a:solidFill>
                        </a:rPr>
                        <a:t>value </a:t>
                      </a:r>
                      <a:r>
                        <a:rPr lang="en-US" sz="1800" baseline="0" dirty="0">
                          <a:solidFill>
                            <a:srgbClr val="0070C0"/>
                          </a:solidFill>
                        </a:rPr>
                        <a:t>changed to 4</a:t>
                      </a:r>
                      <a:endParaRPr lang="en-US" sz="1800" dirty="0">
                        <a:solidFill>
                          <a:srgbClr val="0070C0"/>
                        </a:solidFill>
                      </a:endParaRPr>
                    </a:p>
                  </a:txBody>
                  <a:tcPr marT="45748" marB="45748">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xmlns="" val="3761264654"/>
                  </a:ext>
                </a:extLst>
              </a:tr>
              <a:tr h="371070">
                <a:tc>
                  <a:txBody>
                    <a:bodyPr/>
                    <a:lstStyle/>
                    <a:p>
                      <a:r>
                        <a:rPr lang="en-US" altLang="en-US" sz="1800" dirty="0">
                          <a:solidFill>
                            <a:srgbClr val="000000"/>
                          </a:solidFill>
                          <a:latin typeface="Lucida Console" panose="020B0609040504020204" pitchFamily="49" charset="0"/>
                        </a:rPr>
                        <a:t>counter &lt;= </a:t>
                      </a:r>
                      <a:r>
                        <a:rPr lang="en-US" altLang="en-US" sz="1800" dirty="0">
                          <a:solidFill>
                            <a:srgbClr val="128AFF"/>
                          </a:solidFill>
                          <a:latin typeface="Lucida Console" panose="020B0609040504020204" pitchFamily="49" charset="0"/>
                        </a:rPr>
                        <a:t>3</a:t>
                      </a:r>
                      <a:r>
                        <a:rPr lang="en-US" altLang="en-US" sz="1800" dirty="0">
                          <a:solidFill>
                            <a:srgbClr val="000000"/>
                          </a:solidFill>
                          <a:latin typeface="Lucida Console" panose="020B0609040504020204" pitchFamily="49" charset="0"/>
                        </a:rPr>
                        <a:t>; </a:t>
                      </a:r>
                      <a:endParaRPr kumimoji="0" lang="en-US" sz="1800" kern="1200" dirty="0">
                        <a:solidFill>
                          <a:schemeClr val="dk1"/>
                        </a:solidFill>
                        <a:latin typeface="Courier New" panose="02070309020205020404" pitchFamily="49" charset="0"/>
                        <a:ea typeface="+mn-ea"/>
                        <a:cs typeface="Courier New" panose="02070309020205020404" pitchFamily="49" charset="0"/>
                      </a:endParaRPr>
                    </a:p>
                  </a:txBody>
                  <a:tcPr marT="45748" marB="4574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condition evaluated to false (4 &gt; 3)</a:t>
                      </a:r>
                    </a:p>
                  </a:txBody>
                  <a:tcPr marT="45748" marB="45748"/>
                </a:tc>
                <a:extLst>
                  <a:ext uri="{0D108BD9-81ED-4DB2-BD59-A6C34878D82A}">
                    <a16:rowId xmlns:a16="http://schemas.microsoft.com/office/drawing/2014/main" xmlns="" val="1831614730"/>
                  </a:ext>
                </a:extLst>
              </a:tr>
            </a:tbl>
          </a:graphicData>
        </a:graphic>
      </p:graphicFrame>
      <p:sp>
        <p:nvSpPr>
          <p:cNvPr id="7" name="Title 1"/>
          <p:cNvSpPr>
            <a:spLocks noGrp="1"/>
          </p:cNvSpPr>
          <p:nvPr>
            <p:ph type="title"/>
          </p:nvPr>
        </p:nvSpPr>
        <p:spPr>
          <a:xfrm>
            <a:off x="457200" y="274638"/>
            <a:ext cx="8077200" cy="715962"/>
          </a:xfrm>
          <a:solidFill>
            <a:srgbClr val="FFFFCC"/>
          </a:solidFill>
        </p:spPr>
        <p:txBody>
          <a:bodyPr/>
          <a:lstStyle/>
          <a:p>
            <a:pPr>
              <a:defRPr/>
            </a:pPr>
            <a:r>
              <a:rPr lang="en-US" altLang="en-US" sz="2200" dirty="0">
                <a:solidFill>
                  <a:srgbClr val="0000FF"/>
                </a:solidFill>
                <a:latin typeface="Lucida Console" panose="020B0609040504020204" pitchFamily="49" charset="0"/>
              </a:rPr>
              <a:t>for</a:t>
            </a:r>
            <a:r>
              <a:rPr lang="en-US" altLang="en-US" sz="2200" dirty="0">
                <a:solidFill>
                  <a:srgbClr val="000000"/>
                </a:solidFill>
                <a:latin typeface="Lucida Console" panose="020B0609040504020204" pitchFamily="49" charset="0"/>
              </a:rPr>
              <a:t> (</a:t>
            </a:r>
            <a:r>
              <a:rPr lang="en-US" altLang="en-US" sz="2200" dirty="0" err="1">
                <a:solidFill>
                  <a:srgbClr val="0000FF"/>
                </a:solidFill>
                <a:latin typeface="Lucida Console" panose="020B0609040504020204" pitchFamily="49" charset="0"/>
              </a:rPr>
              <a:t>int</a:t>
            </a:r>
            <a:r>
              <a:rPr lang="en-US" altLang="en-US" sz="2200" dirty="0">
                <a:solidFill>
                  <a:srgbClr val="000000"/>
                </a:solidFill>
                <a:latin typeface="Lucida Console" panose="020B0609040504020204" pitchFamily="49" charset="0"/>
              </a:rPr>
              <a:t> counter = </a:t>
            </a:r>
            <a:r>
              <a:rPr lang="en-US" altLang="en-US" sz="2200" dirty="0">
                <a:solidFill>
                  <a:srgbClr val="128AFF"/>
                </a:solidFill>
                <a:latin typeface="Lucida Console" panose="020B0609040504020204" pitchFamily="49" charset="0"/>
              </a:rPr>
              <a:t>1</a:t>
            </a:r>
            <a:r>
              <a:rPr lang="en-US" altLang="en-US" sz="2200" dirty="0">
                <a:solidFill>
                  <a:srgbClr val="000000"/>
                </a:solidFill>
                <a:latin typeface="Lucida Console" panose="020B0609040504020204" pitchFamily="49" charset="0"/>
              </a:rPr>
              <a:t>; counter &lt;= </a:t>
            </a:r>
            <a:r>
              <a:rPr lang="en-US" altLang="en-US" sz="2200" dirty="0">
                <a:solidFill>
                  <a:srgbClr val="128AFF"/>
                </a:solidFill>
                <a:latin typeface="Lucida Console" panose="020B0609040504020204" pitchFamily="49" charset="0"/>
              </a:rPr>
              <a:t>3</a:t>
            </a:r>
            <a:r>
              <a:rPr lang="en-US" altLang="en-US" sz="2200" dirty="0">
                <a:solidFill>
                  <a:srgbClr val="000000"/>
                </a:solidFill>
                <a:latin typeface="Lucida Console" panose="020B0609040504020204" pitchFamily="49" charset="0"/>
              </a:rPr>
              <a:t>; counter++) </a:t>
            </a:r>
            <a:endParaRPr lang="en-US" dirty="0"/>
          </a:p>
        </p:txBody>
      </p:sp>
      <p:sp>
        <p:nvSpPr>
          <p:cNvPr id="81956" name="TextBox 7"/>
          <p:cNvSpPr txBox="1">
            <a:spLocks noChangeArrowheads="1"/>
          </p:cNvSpPr>
          <p:nvPr/>
        </p:nvSpPr>
        <p:spPr bwMode="auto">
          <a:xfrm>
            <a:off x="2606675" y="723900"/>
            <a:ext cx="12954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rgbClr val="FF0000"/>
                </a:solidFill>
              </a:rPr>
              <a:t>1 time</a:t>
            </a:r>
          </a:p>
        </p:txBody>
      </p:sp>
      <p:sp>
        <p:nvSpPr>
          <p:cNvPr id="81957" name="TextBox 8"/>
          <p:cNvSpPr txBox="1">
            <a:spLocks noChangeArrowheads="1"/>
          </p:cNvSpPr>
          <p:nvPr/>
        </p:nvSpPr>
        <p:spPr bwMode="auto">
          <a:xfrm>
            <a:off x="4572000" y="739775"/>
            <a:ext cx="15081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rgbClr val="FF0000"/>
                </a:solidFill>
              </a:rPr>
              <a:t>4 times</a:t>
            </a:r>
          </a:p>
        </p:txBody>
      </p:sp>
      <p:sp>
        <p:nvSpPr>
          <p:cNvPr id="81958" name="TextBox 10"/>
          <p:cNvSpPr txBox="1">
            <a:spLocks noChangeArrowheads="1"/>
          </p:cNvSpPr>
          <p:nvPr/>
        </p:nvSpPr>
        <p:spPr bwMode="auto">
          <a:xfrm>
            <a:off x="6599238" y="739775"/>
            <a:ext cx="1508125"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000" b="1">
                <a:solidFill>
                  <a:srgbClr val="FF0000"/>
                </a:solidFill>
              </a:rPr>
              <a:t>3 times</a:t>
            </a:r>
          </a:p>
        </p:txBody>
      </p:sp>
      <p:sp>
        <p:nvSpPr>
          <p:cNvPr id="12" name="Left Brace 11"/>
          <p:cNvSpPr/>
          <p:nvPr/>
        </p:nvSpPr>
        <p:spPr>
          <a:xfrm>
            <a:off x="647700" y="2503488"/>
            <a:ext cx="381000" cy="220980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81960" name="TextBox 15"/>
          <p:cNvSpPr txBox="1">
            <a:spLocks noChangeArrowheads="1"/>
          </p:cNvSpPr>
          <p:nvPr/>
        </p:nvSpPr>
        <p:spPr bwMode="auto">
          <a:xfrm rot="-5400000">
            <a:off x="-793750" y="3270250"/>
            <a:ext cx="27051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700" b="1">
                <a:solidFill>
                  <a:srgbClr val="FF0000"/>
                </a:solidFill>
              </a:rPr>
              <a:t>Enters the loop</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4.3  </a:t>
            </a:r>
            <a:r>
              <a:rPr lang="en-US" dirty="0">
                <a:solidFill>
                  <a:srgbClr val="3380E6"/>
                </a:solidFill>
                <a:latin typeface="Lucida Console"/>
              </a:rPr>
              <a:t>for</a:t>
            </a:r>
            <a:r>
              <a:rPr lang="en-US" dirty="0">
                <a:solidFill>
                  <a:srgbClr val="3380E6"/>
                </a:solidFill>
                <a:latin typeface="Arial"/>
              </a:rPr>
              <a:t> Repetition Statement (Cont.)</a:t>
            </a:r>
          </a:p>
        </p:txBody>
      </p:sp>
      <p:sp>
        <p:nvSpPr>
          <p:cNvPr id="83971" name="Text Placeholder 2"/>
          <p:cNvSpPr>
            <a:spLocks noGrp="1"/>
          </p:cNvSpPr>
          <p:nvPr>
            <p:ph type="body" idx="1"/>
          </p:nvPr>
        </p:nvSpPr>
        <p:spPr>
          <a:xfrm>
            <a:off x="457200" y="1219200"/>
            <a:ext cx="8229600" cy="4525963"/>
          </a:xfrm>
        </p:spPr>
        <p:txBody>
          <a:bodyPr/>
          <a:lstStyle/>
          <a:p>
            <a:pPr eaLnBrk="1" hangingPunct="1"/>
            <a:r>
              <a:rPr lang="en-US" altLang="en-US" sz="2400" dirty="0">
                <a:solidFill>
                  <a:srgbClr val="000000"/>
                </a:solidFill>
                <a:latin typeface="Times New Roman" panose="02020603050405020304" pitchFamily="18" charset="0"/>
              </a:rPr>
              <a:t>The general format of the </a:t>
            </a:r>
            <a:r>
              <a:rPr lang="en-US" altLang="en-US" sz="2400" dirty="0">
                <a:solidFill>
                  <a:srgbClr val="000000"/>
                </a:solidFill>
                <a:latin typeface="Lucida Console" panose="020B0609040504020204" pitchFamily="49" charset="0"/>
              </a:rPr>
              <a:t>for</a:t>
            </a:r>
            <a:r>
              <a:rPr lang="en-US" altLang="en-US" sz="2400" dirty="0">
                <a:solidFill>
                  <a:srgbClr val="000000"/>
                </a:solidFill>
                <a:latin typeface="Times New Roman" panose="02020603050405020304" pitchFamily="18" charset="0"/>
              </a:rPr>
              <a:t> statement is </a:t>
            </a:r>
          </a:p>
          <a:p>
            <a:pPr lvl="2" eaLnBrk="1" hangingPunct="1">
              <a:buFont typeface="Wingdings 2" panose="05020102010507070707" pitchFamily="18" charset="2"/>
              <a:buNone/>
            </a:pPr>
            <a:r>
              <a:rPr lang="en-US" altLang="en-US" sz="2000" dirty="0">
                <a:solidFill>
                  <a:srgbClr val="0000FF"/>
                </a:solidFill>
                <a:latin typeface="Lucida Console" panose="020B0609040504020204" pitchFamily="49" charset="0"/>
              </a:rPr>
              <a:t>	for</a:t>
            </a:r>
            <a:r>
              <a:rPr lang="en-US" altLang="en-US" sz="2000" dirty="0">
                <a:solidFill>
                  <a:srgbClr val="000000"/>
                </a:solidFill>
                <a:latin typeface="Lucida Console" panose="020B0609040504020204" pitchFamily="49" charset="0"/>
              </a:rPr>
              <a:t> (</a:t>
            </a:r>
            <a:r>
              <a:rPr lang="en-US" altLang="en-US" sz="2000" i="1" dirty="0">
                <a:solidFill>
                  <a:srgbClr val="000000"/>
                </a:solidFill>
                <a:latin typeface="AGaramond" pitchFamily="50" charset="0"/>
              </a:rPr>
              <a:t>initialization</a:t>
            </a:r>
            <a:r>
              <a:rPr lang="en-US" altLang="en-US" sz="2000" i="1" dirty="0">
                <a:solidFill>
                  <a:srgbClr val="000000"/>
                </a:solidFill>
                <a:latin typeface="Lucida Console" panose="020B0609040504020204" pitchFamily="49" charset="0"/>
              </a:rPr>
              <a:t>; </a:t>
            </a:r>
            <a:r>
              <a:rPr lang="en-US" altLang="en-US" sz="2000" i="1" dirty="0" err="1">
                <a:solidFill>
                  <a:srgbClr val="000000"/>
                </a:solidFill>
                <a:latin typeface="AGaramond" pitchFamily="50" charset="0"/>
              </a:rPr>
              <a:t>loopContinuationCondition</a:t>
            </a:r>
            <a:r>
              <a:rPr lang="en-US" altLang="en-US" sz="2000" i="1" dirty="0">
                <a:solidFill>
                  <a:srgbClr val="000000"/>
                </a:solidFill>
                <a:latin typeface="Lucida Console" panose="020B0609040504020204" pitchFamily="49" charset="0"/>
              </a:rPr>
              <a:t>; </a:t>
            </a:r>
            <a:r>
              <a:rPr lang="en-US" altLang="en-US" sz="2000" i="1" dirty="0">
                <a:solidFill>
                  <a:srgbClr val="000000"/>
                </a:solidFill>
                <a:latin typeface="AGaramond" pitchFamily="50" charset="0"/>
              </a:rPr>
              <a:t>increment</a:t>
            </a:r>
            <a:r>
              <a:rPr lang="en-US" altLang="en-US" sz="2000" i="1" dirty="0">
                <a:solidFill>
                  <a:srgbClr val="000000"/>
                </a:solidFill>
                <a:latin typeface="Lucida Console" panose="020B0609040504020204" pitchFamily="49" charset="0"/>
              </a:rPr>
              <a:t>) </a:t>
            </a:r>
            <a:br>
              <a:rPr lang="en-US" altLang="en-US" sz="2000" i="1" dirty="0">
                <a:solidFill>
                  <a:srgbClr val="000000"/>
                </a:solidFill>
                <a:latin typeface="Lucida Console" panose="020B0609040504020204" pitchFamily="49" charset="0"/>
              </a:rPr>
            </a:br>
            <a:r>
              <a:rPr lang="en-US" altLang="en-US" sz="2000" i="1" dirty="0">
                <a:solidFill>
                  <a:srgbClr val="000000"/>
                </a:solidFill>
                <a:latin typeface="Lucida Console" panose="020B0609040504020204" pitchFamily="49" charset="0"/>
              </a:rPr>
              <a:t>   </a:t>
            </a:r>
            <a:r>
              <a:rPr lang="en-US" altLang="en-US" sz="2000" i="1" dirty="0">
                <a:solidFill>
                  <a:srgbClr val="000000"/>
                </a:solidFill>
                <a:latin typeface="AGaramond" pitchFamily="50" charset="0"/>
              </a:rPr>
              <a:t>statement</a:t>
            </a:r>
          </a:p>
          <a:p>
            <a:pPr lvl="1" eaLnBrk="1" hangingPunct="1"/>
            <a:r>
              <a:rPr lang="en-US" altLang="en-US" sz="2000" dirty="0">
                <a:solidFill>
                  <a:srgbClr val="000000"/>
                </a:solidFill>
                <a:latin typeface="Times New Roman" panose="02020603050405020304" pitchFamily="18" charset="0"/>
              </a:rPr>
              <a:t>the </a:t>
            </a:r>
            <a:r>
              <a:rPr lang="en-US" altLang="en-US" sz="2000" i="1" dirty="0">
                <a:solidFill>
                  <a:srgbClr val="000000"/>
                </a:solidFill>
                <a:latin typeface="Times New Roman" panose="02020603050405020304" pitchFamily="18" charset="0"/>
              </a:rPr>
              <a:t>initialization </a:t>
            </a:r>
            <a:r>
              <a:rPr lang="en-US" altLang="en-US" sz="2000" dirty="0">
                <a:solidFill>
                  <a:srgbClr val="000000"/>
                </a:solidFill>
                <a:latin typeface="Times New Roman" panose="02020603050405020304" pitchFamily="18" charset="0"/>
              </a:rPr>
              <a:t>expression names the loop’s control variable and optionally provides its initial value</a:t>
            </a:r>
          </a:p>
          <a:p>
            <a:pPr lvl="1" eaLnBrk="1" hangingPunct="1"/>
            <a:r>
              <a:rPr lang="en-US" altLang="en-US" sz="2000" i="1" dirty="0" err="1">
                <a:solidFill>
                  <a:srgbClr val="000000"/>
                </a:solidFill>
                <a:latin typeface="Times New Roman" panose="02020603050405020304" pitchFamily="18" charset="0"/>
              </a:rPr>
              <a:t>loopContinuationCondition</a:t>
            </a:r>
            <a:r>
              <a:rPr lang="en-US" altLang="en-US" sz="2000" i="1" dirty="0">
                <a:solidFill>
                  <a:srgbClr val="000000"/>
                </a:solidFill>
                <a:latin typeface="Times New Roman" panose="02020603050405020304" pitchFamily="18" charset="0"/>
              </a:rPr>
              <a:t> </a:t>
            </a:r>
            <a:r>
              <a:rPr lang="en-US" altLang="en-US" sz="2000" dirty="0">
                <a:solidFill>
                  <a:srgbClr val="000000"/>
                </a:solidFill>
                <a:latin typeface="Times New Roman" panose="02020603050405020304" pitchFamily="18" charset="0"/>
              </a:rPr>
              <a:t>determines whether the loop should continue executing </a:t>
            </a:r>
          </a:p>
          <a:p>
            <a:pPr lvl="1" eaLnBrk="1" hangingPunct="1"/>
            <a:r>
              <a:rPr lang="en-US" altLang="en-US" sz="2000" i="1" dirty="0">
                <a:solidFill>
                  <a:srgbClr val="000000"/>
                </a:solidFill>
                <a:latin typeface="Times New Roman" panose="02020603050405020304" pitchFamily="18" charset="0"/>
              </a:rPr>
              <a:t>increment </a:t>
            </a:r>
            <a:r>
              <a:rPr lang="en-US" altLang="en-US" sz="2000" dirty="0">
                <a:solidFill>
                  <a:srgbClr val="000000"/>
                </a:solidFill>
                <a:latin typeface="Times New Roman" panose="02020603050405020304" pitchFamily="18" charset="0"/>
              </a:rPr>
              <a:t>modifies the control variable’s value, so that the loop-continuation condition eventually becomes false. </a:t>
            </a:r>
          </a:p>
          <a:p>
            <a:pPr eaLnBrk="1" hangingPunct="1"/>
            <a:r>
              <a:rPr lang="en-US" altLang="en-US" sz="2400" dirty="0">
                <a:solidFill>
                  <a:srgbClr val="000000"/>
                </a:solidFill>
                <a:latin typeface="Times New Roman" panose="02020603050405020304" pitchFamily="18" charset="0"/>
              </a:rPr>
              <a:t>The two semicolons in the </a:t>
            </a:r>
            <a:r>
              <a:rPr lang="en-US" altLang="en-US" sz="2400" dirty="0">
                <a:solidFill>
                  <a:srgbClr val="000000"/>
                </a:solidFill>
                <a:latin typeface="Lucida Console" panose="020B0609040504020204" pitchFamily="49" charset="0"/>
              </a:rPr>
              <a:t>for</a:t>
            </a:r>
            <a:r>
              <a:rPr lang="en-US" altLang="en-US" sz="2400" dirty="0">
                <a:solidFill>
                  <a:srgbClr val="000000"/>
                </a:solidFill>
                <a:latin typeface="Times New Roman" panose="02020603050405020304" pitchFamily="18" charset="0"/>
              </a:rPr>
              <a:t> header are required.</a:t>
            </a:r>
          </a:p>
          <a:p>
            <a:pPr eaLnBrk="1" hangingPunct="1"/>
            <a:r>
              <a:rPr lang="en-US" altLang="en-US" sz="2400" dirty="0">
                <a:solidFill>
                  <a:srgbClr val="000000"/>
                </a:solidFill>
                <a:latin typeface="Times New Roman" panose="02020603050405020304" pitchFamily="18" charset="0"/>
              </a:rPr>
              <a:t>If the loop-continuation condition is initially </a:t>
            </a:r>
            <a:r>
              <a:rPr lang="en-US" altLang="en-US" sz="2400" dirty="0">
                <a:solidFill>
                  <a:srgbClr val="000000"/>
                </a:solidFill>
                <a:latin typeface="Lucida Console" panose="020B0609040504020204" pitchFamily="49" charset="0"/>
              </a:rPr>
              <a:t>false</a:t>
            </a:r>
            <a:r>
              <a:rPr lang="en-US" altLang="en-US" sz="2400" dirty="0">
                <a:solidFill>
                  <a:srgbClr val="000000"/>
                </a:solidFill>
                <a:latin typeface="Times New Roman" panose="02020603050405020304" pitchFamily="18" charset="0"/>
              </a:rPr>
              <a:t>, the program does </a:t>
            </a:r>
            <a:r>
              <a:rPr lang="en-US" altLang="en-US" sz="2400" i="1" dirty="0">
                <a:solidFill>
                  <a:srgbClr val="000000"/>
                </a:solidFill>
                <a:latin typeface="Times New Roman" panose="02020603050405020304" pitchFamily="18" charset="0"/>
              </a:rPr>
              <a:t>not</a:t>
            </a:r>
            <a:r>
              <a:rPr lang="en-US" altLang="en-US" sz="2400" dirty="0">
                <a:solidFill>
                  <a:srgbClr val="000000"/>
                </a:solidFill>
                <a:latin typeface="Times New Roman" panose="02020603050405020304" pitchFamily="18" charset="0"/>
              </a:rPr>
              <a:t> execute the </a:t>
            </a:r>
            <a:r>
              <a:rPr lang="en-US" altLang="en-US" sz="2400" dirty="0">
                <a:solidFill>
                  <a:srgbClr val="000000"/>
                </a:solidFill>
                <a:latin typeface="Lucida Console" panose="020B0609040504020204" pitchFamily="49" charset="0"/>
              </a:rPr>
              <a:t>for</a:t>
            </a:r>
            <a:r>
              <a:rPr lang="en-US" altLang="en-US" sz="2400" dirty="0">
                <a:solidFill>
                  <a:srgbClr val="000000"/>
                </a:solidFill>
                <a:latin typeface="Times New Roman" panose="02020603050405020304" pitchFamily="18" charset="0"/>
              </a:rPr>
              <a:t> statement’s body. Instead, execution proceeds with the statement following the </a:t>
            </a:r>
            <a:r>
              <a:rPr lang="en-US" altLang="en-US" sz="2400" dirty="0">
                <a:solidFill>
                  <a:srgbClr val="000000"/>
                </a:solidFill>
                <a:latin typeface="Lucida Console" panose="020B0609040504020204" pitchFamily="49" charset="0"/>
              </a:rPr>
              <a:t>for</a:t>
            </a:r>
            <a:r>
              <a:rPr lang="en-US" altLang="en-US" sz="2400" dirty="0">
                <a:solidFill>
                  <a:srgbClr val="000000"/>
                </a:solidFill>
                <a:latin typeface="Times New Roman" panose="02020603050405020304" pitchFamily="18" charset="0"/>
              </a:rPr>
              <a:t>.</a:t>
            </a:r>
          </a:p>
        </p:txBody>
      </p:sp>
      <p:sp>
        <p:nvSpPr>
          <p:cNvPr id="2765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1" descr="jhtp_04_CS2_Page_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4.3  </a:t>
            </a:r>
            <a:r>
              <a:rPr lang="en-US" dirty="0">
                <a:solidFill>
                  <a:srgbClr val="3380E6"/>
                </a:solidFill>
                <a:latin typeface="Lucida Console"/>
              </a:rPr>
              <a:t>for</a:t>
            </a:r>
            <a:r>
              <a:rPr lang="en-US" dirty="0">
                <a:solidFill>
                  <a:srgbClr val="3380E6"/>
                </a:solidFill>
                <a:latin typeface="Arial"/>
              </a:rPr>
              <a:t> Repetition Statement (Cont.)</a:t>
            </a:r>
          </a:p>
        </p:txBody>
      </p:sp>
      <p:sp>
        <p:nvSpPr>
          <p:cNvPr id="87043" name="Text Placeholder 2"/>
          <p:cNvSpPr>
            <a:spLocks noGrp="1"/>
          </p:cNvSpPr>
          <p:nvPr>
            <p:ph type="body" idx="1"/>
          </p:nvPr>
        </p:nvSpPr>
        <p:spPr>
          <a:xfrm>
            <a:off x="457200" y="1481138"/>
            <a:ext cx="8229600" cy="4767262"/>
          </a:xfrm>
        </p:spPr>
        <p:txBody>
          <a:bodyPr/>
          <a:lstStyle/>
          <a:p>
            <a:pPr eaLnBrk="1" hangingPunct="1">
              <a:lnSpc>
                <a:spcPct val="80000"/>
              </a:lnSpc>
            </a:pPr>
            <a:r>
              <a:rPr lang="en-US" altLang="en-US" sz="2300">
                <a:solidFill>
                  <a:srgbClr val="000000"/>
                </a:solidFill>
                <a:latin typeface="Times New Roman" panose="02020603050405020304" pitchFamily="18" charset="0"/>
              </a:rPr>
              <a:t>The </a:t>
            </a:r>
            <a:r>
              <a:rPr lang="en-US" altLang="en-US" sz="2300">
                <a:solidFill>
                  <a:srgbClr val="000000"/>
                </a:solidFill>
                <a:latin typeface="Lucida Console" panose="020B0609040504020204" pitchFamily="49" charset="0"/>
              </a:rPr>
              <a:t>for</a:t>
            </a:r>
            <a:r>
              <a:rPr lang="en-US" altLang="en-US" sz="2300">
                <a:solidFill>
                  <a:srgbClr val="000000"/>
                </a:solidFill>
                <a:latin typeface="Times New Roman" panose="02020603050405020304" pitchFamily="18" charset="0"/>
              </a:rPr>
              <a:t> statement often can be represented with an equivalent </a:t>
            </a:r>
            <a:r>
              <a:rPr lang="en-US" altLang="en-US" sz="2300">
                <a:solidFill>
                  <a:srgbClr val="000000"/>
                </a:solidFill>
                <a:latin typeface="Lucida Console" panose="020B0609040504020204" pitchFamily="49" charset="0"/>
              </a:rPr>
              <a:t>while</a:t>
            </a:r>
            <a:r>
              <a:rPr lang="en-US" altLang="en-US" sz="2300">
                <a:solidFill>
                  <a:srgbClr val="000000"/>
                </a:solidFill>
                <a:latin typeface="Times New Roman" panose="02020603050405020304" pitchFamily="18" charset="0"/>
              </a:rPr>
              <a:t> statement as follows:</a:t>
            </a:r>
          </a:p>
          <a:p>
            <a:pPr lvl="2" eaLnBrk="1" hangingPunct="1">
              <a:lnSpc>
                <a:spcPct val="80000"/>
              </a:lnSpc>
              <a:buFont typeface="Wingdings 2" panose="05020102010507070707" pitchFamily="18" charset="2"/>
              <a:buNone/>
            </a:pPr>
            <a:r>
              <a:rPr lang="en-US" altLang="en-US" sz="1800" i="1">
                <a:solidFill>
                  <a:srgbClr val="000000"/>
                </a:solidFill>
                <a:latin typeface="AGaramond" pitchFamily="50" charset="0"/>
              </a:rPr>
              <a:t>	initialization</a:t>
            </a:r>
            <a:r>
              <a:rPr lang="en-US" altLang="en-US" sz="1800">
                <a:solidFill>
                  <a:srgbClr val="000000"/>
                </a:solidFill>
                <a:latin typeface="Lucida Console" panose="020B0609040504020204" pitchFamily="49" charset="0"/>
              </a:rPr>
              <a:t>;</a:t>
            </a:r>
          </a:p>
          <a:p>
            <a:pPr lvl="2" eaLnBrk="1" hangingPunct="1">
              <a:lnSpc>
                <a:spcPct val="80000"/>
              </a:lnSpc>
              <a:buFont typeface="Wingdings 2" panose="05020102010507070707" pitchFamily="18" charset="2"/>
              <a:buNone/>
            </a:pPr>
            <a:r>
              <a:rPr lang="en-US" altLang="en-US" sz="1800">
                <a:solidFill>
                  <a:srgbClr val="0000FF"/>
                </a:solidFill>
                <a:latin typeface="Lucida Console" panose="020B0609040504020204" pitchFamily="49" charset="0"/>
              </a:rPr>
              <a:t>	while</a:t>
            </a:r>
            <a:r>
              <a:rPr lang="en-US" altLang="en-US" sz="1800">
                <a:solidFill>
                  <a:srgbClr val="000000"/>
                </a:solidFill>
                <a:latin typeface="Lucida Console" panose="020B0609040504020204" pitchFamily="49" charset="0"/>
              </a:rPr>
              <a:t> (</a:t>
            </a:r>
            <a:r>
              <a:rPr lang="en-US" altLang="en-US" sz="1800" i="1">
                <a:solidFill>
                  <a:srgbClr val="000000"/>
                </a:solidFill>
                <a:latin typeface="AGaramond" pitchFamily="50" charset="0"/>
              </a:rPr>
              <a:t>loopContinuationCondition</a:t>
            </a:r>
            <a:r>
              <a:rPr lang="en-US" altLang="en-US" sz="1800">
                <a:solidFill>
                  <a:srgbClr val="000000"/>
                </a:solidFill>
                <a:latin typeface="Lucida Console" panose="020B0609040504020204" pitchFamily="49" charset="0"/>
              </a:rPr>
              <a:t>) </a:t>
            </a:r>
            <a:br>
              <a:rPr lang="en-US" altLang="en-US" sz="1800">
                <a:solidFill>
                  <a:srgbClr val="000000"/>
                </a:solidFill>
                <a:latin typeface="Lucida Console" panose="020B0609040504020204" pitchFamily="49" charset="0"/>
              </a:rPr>
            </a:br>
            <a:r>
              <a:rPr lang="en-US" altLang="en-US" sz="1800">
                <a:solidFill>
                  <a:srgbClr val="000000"/>
                </a:solidFill>
                <a:latin typeface="Lucida Console" panose="020B0609040504020204" pitchFamily="49" charset="0"/>
              </a:rPr>
              <a:t>{</a:t>
            </a:r>
            <a:br>
              <a:rPr lang="en-US" altLang="en-US" sz="1800">
                <a:solidFill>
                  <a:srgbClr val="000000"/>
                </a:solidFill>
                <a:latin typeface="Lucida Console" panose="020B0609040504020204" pitchFamily="49" charset="0"/>
              </a:rPr>
            </a:br>
            <a:r>
              <a:rPr lang="en-US" altLang="en-US" sz="1800">
                <a:solidFill>
                  <a:srgbClr val="000000"/>
                </a:solidFill>
                <a:latin typeface="Lucida Console" panose="020B0609040504020204" pitchFamily="49" charset="0"/>
              </a:rPr>
              <a:t>   </a:t>
            </a:r>
            <a:r>
              <a:rPr lang="en-US" altLang="en-US" sz="1800" i="1">
                <a:solidFill>
                  <a:srgbClr val="000000"/>
                </a:solidFill>
                <a:latin typeface="AGaramond" pitchFamily="50" charset="0"/>
              </a:rPr>
              <a:t>statement</a:t>
            </a:r>
            <a:r>
              <a:rPr lang="en-US" altLang="en-US" sz="1800">
                <a:solidFill>
                  <a:srgbClr val="000000"/>
                </a:solidFill>
                <a:latin typeface="AGaramond" pitchFamily="50" charset="0"/>
              </a:rPr>
              <a:t/>
            </a:r>
            <a:br>
              <a:rPr lang="en-US" altLang="en-US" sz="1800">
                <a:solidFill>
                  <a:srgbClr val="000000"/>
                </a:solidFill>
                <a:latin typeface="AGaramond" pitchFamily="50" charset="0"/>
              </a:rPr>
            </a:br>
            <a:r>
              <a:rPr lang="en-US" altLang="en-US" sz="1800">
                <a:solidFill>
                  <a:srgbClr val="000000"/>
                </a:solidFill>
                <a:latin typeface="Lucida Console" panose="020B0609040504020204" pitchFamily="49" charset="0"/>
              </a:rPr>
              <a:t>   </a:t>
            </a:r>
            <a:r>
              <a:rPr lang="en-US" altLang="en-US" sz="1800" i="1">
                <a:solidFill>
                  <a:srgbClr val="000000"/>
                </a:solidFill>
                <a:latin typeface="AGaramond" pitchFamily="50" charset="0"/>
              </a:rPr>
              <a:t>increment</a:t>
            </a:r>
            <a:r>
              <a:rPr lang="en-US" altLang="en-US" sz="1800">
                <a:solidFill>
                  <a:srgbClr val="000000"/>
                </a:solidFill>
                <a:latin typeface="Lucida Console" panose="020B0609040504020204" pitchFamily="49" charset="0"/>
              </a:rPr>
              <a:t>;</a:t>
            </a:r>
            <a:br>
              <a:rPr lang="en-US" altLang="en-US" sz="1800">
                <a:solidFill>
                  <a:srgbClr val="000000"/>
                </a:solidFill>
                <a:latin typeface="Lucida Console" panose="020B0609040504020204" pitchFamily="49" charset="0"/>
              </a:rPr>
            </a:br>
            <a:r>
              <a:rPr lang="en-US" altLang="en-US" sz="1800">
                <a:solidFill>
                  <a:srgbClr val="000000"/>
                </a:solidFill>
                <a:latin typeface="Lucida Console" panose="020B0609040504020204" pitchFamily="49" charset="0"/>
              </a:rPr>
              <a:t>}</a:t>
            </a:r>
          </a:p>
          <a:p>
            <a:pPr eaLnBrk="1" hangingPunct="1">
              <a:lnSpc>
                <a:spcPct val="80000"/>
              </a:lnSpc>
            </a:pPr>
            <a:endParaRPr lang="en-US" altLang="en-US" sz="2300">
              <a:solidFill>
                <a:srgbClr val="000000"/>
              </a:solidFill>
              <a:latin typeface="Times New Roman" panose="02020603050405020304" pitchFamily="18" charset="0"/>
            </a:endParaRPr>
          </a:p>
          <a:p>
            <a:pPr eaLnBrk="1" hangingPunct="1">
              <a:lnSpc>
                <a:spcPct val="80000"/>
              </a:lnSpc>
            </a:pPr>
            <a:r>
              <a:rPr lang="en-US" altLang="en-US" sz="2300">
                <a:solidFill>
                  <a:srgbClr val="000000"/>
                </a:solidFill>
                <a:latin typeface="Times New Roman" panose="02020603050405020304" pitchFamily="18" charset="0"/>
              </a:rPr>
              <a:t>Typically, </a:t>
            </a:r>
            <a:r>
              <a:rPr lang="en-US" altLang="en-US" sz="2300">
                <a:solidFill>
                  <a:srgbClr val="000000"/>
                </a:solidFill>
                <a:latin typeface="Lucida Console" panose="020B0609040504020204" pitchFamily="49" charset="0"/>
              </a:rPr>
              <a:t>for</a:t>
            </a:r>
            <a:r>
              <a:rPr lang="en-US" altLang="en-US" sz="2300">
                <a:solidFill>
                  <a:srgbClr val="000000"/>
                </a:solidFill>
                <a:latin typeface="Times New Roman" panose="02020603050405020304" pitchFamily="18" charset="0"/>
              </a:rPr>
              <a:t> statements are used for counter-controlled repetition and </a:t>
            </a:r>
            <a:r>
              <a:rPr lang="en-US" altLang="en-US" sz="2300">
                <a:solidFill>
                  <a:srgbClr val="000000"/>
                </a:solidFill>
                <a:latin typeface="Lucida Console" panose="020B0609040504020204" pitchFamily="49" charset="0"/>
              </a:rPr>
              <a:t>while</a:t>
            </a:r>
            <a:r>
              <a:rPr lang="en-US" altLang="en-US" sz="2300">
                <a:solidFill>
                  <a:srgbClr val="000000"/>
                </a:solidFill>
                <a:latin typeface="Times New Roman" panose="02020603050405020304" pitchFamily="18" charset="0"/>
              </a:rPr>
              <a:t> statements for sentinel-controlled repetition. </a:t>
            </a:r>
          </a:p>
          <a:p>
            <a:pPr eaLnBrk="1" hangingPunct="1">
              <a:lnSpc>
                <a:spcPct val="80000"/>
              </a:lnSpc>
            </a:pPr>
            <a:endParaRPr lang="en-US" altLang="en-US" sz="2300">
              <a:solidFill>
                <a:srgbClr val="000000"/>
              </a:solidFill>
              <a:latin typeface="Times New Roman" panose="02020603050405020304" pitchFamily="18" charset="0"/>
            </a:endParaRPr>
          </a:p>
          <a:p>
            <a:pPr eaLnBrk="1" hangingPunct="1">
              <a:lnSpc>
                <a:spcPct val="80000"/>
              </a:lnSpc>
            </a:pPr>
            <a:r>
              <a:rPr lang="en-US" altLang="en-US" sz="2300">
                <a:solidFill>
                  <a:srgbClr val="000000"/>
                </a:solidFill>
                <a:latin typeface="Times New Roman" panose="02020603050405020304" pitchFamily="18" charset="0"/>
              </a:rPr>
              <a:t>If the </a:t>
            </a:r>
            <a:r>
              <a:rPr lang="en-US" altLang="en-US" sz="2300" i="1">
                <a:solidFill>
                  <a:srgbClr val="000000"/>
                </a:solidFill>
                <a:latin typeface="Times New Roman" panose="02020603050405020304" pitchFamily="18" charset="0"/>
              </a:rPr>
              <a:t>initialization</a:t>
            </a:r>
            <a:r>
              <a:rPr lang="en-US" altLang="en-US" sz="2300">
                <a:solidFill>
                  <a:srgbClr val="000000"/>
                </a:solidFill>
                <a:latin typeface="Times New Roman" panose="02020603050405020304" pitchFamily="18" charset="0"/>
              </a:rPr>
              <a:t> expression in the </a:t>
            </a:r>
            <a:r>
              <a:rPr lang="en-US" altLang="en-US" sz="2300">
                <a:solidFill>
                  <a:srgbClr val="000000"/>
                </a:solidFill>
                <a:latin typeface="Lucida Console" panose="020B0609040504020204" pitchFamily="49" charset="0"/>
              </a:rPr>
              <a:t>for</a:t>
            </a:r>
            <a:r>
              <a:rPr lang="en-US" altLang="en-US" sz="2300">
                <a:solidFill>
                  <a:srgbClr val="000000"/>
                </a:solidFill>
                <a:latin typeface="Times New Roman" panose="02020603050405020304" pitchFamily="18" charset="0"/>
              </a:rPr>
              <a:t> header declares the control variable, the control variable can be used </a:t>
            </a:r>
            <a:r>
              <a:rPr lang="en-US" altLang="en-US" sz="2300" i="1">
                <a:solidFill>
                  <a:srgbClr val="000000"/>
                </a:solidFill>
                <a:latin typeface="Times New Roman" panose="02020603050405020304" pitchFamily="18" charset="0"/>
              </a:rPr>
              <a:t>only</a:t>
            </a:r>
            <a:r>
              <a:rPr lang="en-US" altLang="en-US" sz="2300">
                <a:solidFill>
                  <a:srgbClr val="000000"/>
                </a:solidFill>
                <a:latin typeface="Times New Roman" panose="02020603050405020304" pitchFamily="18" charset="0"/>
              </a:rPr>
              <a:t> in that </a:t>
            </a:r>
            <a:r>
              <a:rPr lang="en-US" altLang="en-US" sz="2300">
                <a:solidFill>
                  <a:srgbClr val="000000"/>
                </a:solidFill>
                <a:latin typeface="Lucida Console" panose="020B0609040504020204" pitchFamily="49" charset="0"/>
              </a:rPr>
              <a:t>for</a:t>
            </a:r>
            <a:r>
              <a:rPr lang="en-US" altLang="en-US" sz="2300">
                <a:solidFill>
                  <a:srgbClr val="000000"/>
                </a:solidFill>
                <a:latin typeface="Times New Roman" panose="02020603050405020304" pitchFamily="18" charset="0"/>
              </a:rPr>
              <a:t> statement</a:t>
            </a:r>
            <a:r>
              <a:rPr lang="en-US" altLang="en-US" sz="2300" i="1">
                <a:solidFill>
                  <a:srgbClr val="000000"/>
                </a:solidFill>
                <a:latin typeface="Times New Roman" panose="02020603050405020304" pitchFamily="18" charset="0"/>
              </a:rPr>
              <a:t>. </a:t>
            </a:r>
          </a:p>
        </p:txBody>
      </p:sp>
      <p:sp>
        <p:nvSpPr>
          <p:cNvPr id="2970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descr="jhtp_04_CS2_Page_13"/>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pic>
        <p:nvPicPr>
          <p:cNvPr id="89092" name="Picture 1" descr="jhtp_04_CS2_Page_14"/>
          <p:cNvPicPr>
            <a:picLocks noGrp="1" noChangeAspect="1"/>
          </p:cNvPicPr>
          <p:nvPr isPhoto="1"/>
        </p:nvPicPr>
        <p:blipFill>
          <a:blip r:embed="rId3">
            <a:extLst>
              <a:ext uri="{28A0092B-C50C-407E-A947-70E740481C1C}">
                <a14:useLocalDpi xmlns:a14="http://schemas.microsoft.com/office/drawing/2010/main" val="0"/>
              </a:ext>
            </a:extLst>
          </a:blip>
          <a:srcRect t="3346" b="69202"/>
          <a:stretch>
            <a:fillRect/>
          </a:stretch>
        </p:blipFill>
        <p:spPr bwMode="auto">
          <a:xfrm>
            <a:off x="0" y="3276600"/>
            <a:ext cx="914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4.3  </a:t>
            </a:r>
            <a:r>
              <a:rPr lang="en-US" dirty="0">
                <a:solidFill>
                  <a:srgbClr val="3380E6"/>
                </a:solidFill>
                <a:latin typeface="Lucida Console"/>
              </a:rPr>
              <a:t>for</a:t>
            </a:r>
            <a:r>
              <a:rPr lang="en-US" dirty="0">
                <a:solidFill>
                  <a:srgbClr val="3380E6"/>
                </a:solidFill>
                <a:latin typeface="Arial"/>
              </a:rPr>
              <a:t> Repetition Statement (Cont.)</a:t>
            </a:r>
          </a:p>
        </p:txBody>
      </p:sp>
      <p:sp>
        <p:nvSpPr>
          <p:cNvPr id="90115" name="Text Placeholder 2"/>
          <p:cNvSpPr>
            <a:spLocks noGrp="1"/>
          </p:cNvSpPr>
          <p:nvPr>
            <p:ph type="body" idx="1"/>
          </p:nvPr>
        </p:nvSpPr>
        <p:spPr>
          <a:xfrm>
            <a:off x="457200" y="1481138"/>
            <a:ext cx="8229600" cy="4843462"/>
          </a:xfrm>
        </p:spPr>
        <p:txBody>
          <a:bodyPr/>
          <a:lstStyle/>
          <a:p>
            <a:pPr eaLnBrk="1" hangingPunct="1">
              <a:lnSpc>
                <a:spcPct val="90000"/>
              </a:lnSpc>
            </a:pPr>
            <a:r>
              <a:rPr lang="en-US" altLang="en-US" sz="2500">
                <a:solidFill>
                  <a:srgbClr val="000000"/>
                </a:solidFill>
                <a:latin typeface="Times New Roman" panose="02020603050405020304" pitchFamily="18" charset="0"/>
              </a:rPr>
              <a:t>All three expressions in a </a:t>
            </a:r>
            <a:r>
              <a:rPr lang="en-US" altLang="en-US" sz="2500">
                <a:solidFill>
                  <a:srgbClr val="000000"/>
                </a:solidFill>
                <a:latin typeface="Lucida Console" panose="020B0609040504020204" pitchFamily="49" charset="0"/>
              </a:rPr>
              <a:t>for</a:t>
            </a:r>
            <a:r>
              <a:rPr lang="en-US" altLang="en-US" sz="2500">
                <a:solidFill>
                  <a:srgbClr val="000000"/>
                </a:solidFill>
                <a:latin typeface="Times New Roman" panose="02020603050405020304" pitchFamily="18" charset="0"/>
              </a:rPr>
              <a:t> header are optional. </a:t>
            </a:r>
          </a:p>
          <a:p>
            <a:pPr lvl="1" eaLnBrk="1" hangingPunct="1">
              <a:lnSpc>
                <a:spcPct val="90000"/>
              </a:lnSpc>
            </a:pPr>
            <a:r>
              <a:rPr lang="en-US" altLang="en-US" sz="2100">
                <a:solidFill>
                  <a:srgbClr val="000000"/>
                </a:solidFill>
                <a:latin typeface="Times New Roman" panose="02020603050405020304" pitchFamily="18" charset="0"/>
              </a:rPr>
              <a:t>If the </a:t>
            </a:r>
            <a:r>
              <a:rPr lang="en-US" altLang="en-US" sz="2100" i="1">
                <a:solidFill>
                  <a:srgbClr val="000000"/>
                </a:solidFill>
                <a:latin typeface="Times New Roman" panose="02020603050405020304" pitchFamily="18" charset="0"/>
              </a:rPr>
              <a:t>loopContinuationCondition</a:t>
            </a:r>
            <a:r>
              <a:rPr lang="en-US" altLang="en-US" sz="2100">
                <a:solidFill>
                  <a:srgbClr val="000000"/>
                </a:solidFill>
                <a:latin typeface="Times New Roman" panose="02020603050405020304" pitchFamily="18" charset="0"/>
              </a:rPr>
              <a:t> is omitted, the condition is always true, thus creating an infinite loop. </a:t>
            </a:r>
          </a:p>
          <a:p>
            <a:pPr lvl="1" eaLnBrk="1" hangingPunct="1">
              <a:lnSpc>
                <a:spcPct val="90000"/>
              </a:lnSpc>
            </a:pPr>
            <a:r>
              <a:rPr lang="en-US" altLang="en-US" sz="2100">
                <a:solidFill>
                  <a:srgbClr val="000000"/>
                </a:solidFill>
                <a:latin typeface="Times New Roman" panose="02020603050405020304" pitchFamily="18" charset="0"/>
              </a:rPr>
              <a:t>You might omit the </a:t>
            </a:r>
            <a:r>
              <a:rPr lang="en-US" altLang="en-US" sz="2100" i="1">
                <a:solidFill>
                  <a:srgbClr val="000000"/>
                </a:solidFill>
                <a:latin typeface="Times New Roman" panose="02020603050405020304" pitchFamily="18" charset="0"/>
              </a:rPr>
              <a:t>initialization </a:t>
            </a:r>
            <a:r>
              <a:rPr lang="en-US" altLang="en-US" sz="2100">
                <a:solidFill>
                  <a:srgbClr val="000000"/>
                </a:solidFill>
                <a:latin typeface="Times New Roman" panose="02020603050405020304" pitchFamily="18" charset="0"/>
              </a:rPr>
              <a:t>expression if the program initializes the control variable before the loop. </a:t>
            </a:r>
          </a:p>
          <a:p>
            <a:pPr lvl="1" eaLnBrk="1" hangingPunct="1">
              <a:lnSpc>
                <a:spcPct val="90000"/>
              </a:lnSpc>
            </a:pPr>
            <a:r>
              <a:rPr lang="en-US" altLang="en-US" sz="2100">
                <a:solidFill>
                  <a:srgbClr val="000000"/>
                </a:solidFill>
                <a:latin typeface="Times New Roman" panose="02020603050405020304" pitchFamily="18" charset="0"/>
              </a:rPr>
              <a:t>You might omit the </a:t>
            </a:r>
            <a:r>
              <a:rPr lang="en-US" altLang="en-US" sz="2100" i="1">
                <a:solidFill>
                  <a:srgbClr val="000000"/>
                </a:solidFill>
                <a:latin typeface="Times New Roman" panose="02020603050405020304" pitchFamily="18" charset="0"/>
              </a:rPr>
              <a:t>increment </a:t>
            </a:r>
            <a:r>
              <a:rPr lang="en-US" altLang="en-US" sz="2100">
                <a:solidFill>
                  <a:srgbClr val="000000"/>
                </a:solidFill>
                <a:latin typeface="Times New Roman" panose="02020603050405020304" pitchFamily="18" charset="0"/>
              </a:rPr>
              <a:t>if the program calculates it with statements in the loop’s body or if no increment is needed. </a:t>
            </a:r>
          </a:p>
          <a:p>
            <a:pPr eaLnBrk="1" hangingPunct="1">
              <a:lnSpc>
                <a:spcPct val="90000"/>
              </a:lnSpc>
            </a:pPr>
            <a:r>
              <a:rPr lang="en-US" altLang="en-US" sz="2500">
                <a:solidFill>
                  <a:srgbClr val="000000"/>
                </a:solidFill>
                <a:latin typeface="Times New Roman" panose="02020603050405020304" pitchFamily="18" charset="0"/>
              </a:rPr>
              <a:t>The increment expression in a </a:t>
            </a:r>
            <a:r>
              <a:rPr lang="en-US" altLang="en-US" sz="2500">
                <a:solidFill>
                  <a:srgbClr val="000000"/>
                </a:solidFill>
                <a:latin typeface="Lucida Console" panose="020B0609040504020204" pitchFamily="49" charset="0"/>
              </a:rPr>
              <a:t>for</a:t>
            </a:r>
            <a:r>
              <a:rPr lang="en-US" altLang="en-US" sz="2500">
                <a:solidFill>
                  <a:srgbClr val="000000"/>
                </a:solidFill>
                <a:latin typeface="Times New Roman" panose="02020603050405020304" pitchFamily="18" charset="0"/>
              </a:rPr>
              <a:t> acts as if it were a standalone statement at the end of the </a:t>
            </a:r>
            <a:r>
              <a:rPr lang="en-US" altLang="en-US" sz="2500">
                <a:solidFill>
                  <a:srgbClr val="000000"/>
                </a:solidFill>
                <a:latin typeface="Lucida Console" panose="020B0609040504020204" pitchFamily="49" charset="0"/>
              </a:rPr>
              <a:t>for</a:t>
            </a:r>
            <a:r>
              <a:rPr lang="en-US" altLang="en-US" sz="2500">
                <a:solidFill>
                  <a:srgbClr val="000000"/>
                </a:solidFill>
                <a:latin typeface="Times New Roman" panose="02020603050405020304" pitchFamily="18" charset="0"/>
              </a:rPr>
              <a:t>’s body, so </a:t>
            </a:r>
          </a:p>
          <a:p>
            <a:pPr lvl="2" eaLnBrk="1" hangingPunct="1">
              <a:lnSpc>
                <a:spcPct val="90000"/>
              </a:lnSpc>
              <a:buFont typeface="Wingdings 2" panose="05020102010507070707" pitchFamily="18" charset="2"/>
              <a:buNone/>
            </a:pPr>
            <a:r>
              <a:rPr lang="en-US" altLang="en-US" sz="1900">
                <a:solidFill>
                  <a:srgbClr val="000000"/>
                </a:solidFill>
                <a:latin typeface="Lucida Console" panose="020B0609040504020204" pitchFamily="49" charset="0"/>
              </a:rPr>
              <a:t>	counter = counter + </a:t>
            </a:r>
            <a:r>
              <a:rPr lang="en-US" altLang="en-US" sz="1900">
                <a:solidFill>
                  <a:srgbClr val="128AFF"/>
                </a:solidFill>
                <a:latin typeface="Lucida Console" panose="020B0609040504020204" pitchFamily="49" charset="0"/>
              </a:rPr>
              <a:t>1</a:t>
            </a:r>
            <a:br>
              <a:rPr lang="en-US" altLang="en-US" sz="1900">
                <a:solidFill>
                  <a:srgbClr val="128AFF"/>
                </a:solidFill>
                <a:latin typeface="Lucida Console" panose="020B0609040504020204" pitchFamily="49" charset="0"/>
              </a:rPr>
            </a:br>
            <a:r>
              <a:rPr lang="en-US" altLang="en-US" sz="1900">
                <a:solidFill>
                  <a:srgbClr val="000000"/>
                </a:solidFill>
                <a:latin typeface="Lucida Console" panose="020B0609040504020204" pitchFamily="49" charset="0"/>
              </a:rPr>
              <a:t>counter += </a:t>
            </a:r>
            <a:r>
              <a:rPr lang="en-US" altLang="en-US" sz="1900">
                <a:solidFill>
                  <a:srgbClr val="128AFF"/>
                </a:solidFill>
                <a:latin typeface="Lucida Console" panose="020B0609040504020204" pitchFamily="49" charset="0"/>
              </a:rPr>
              <a:t>1</a:t>
            </a:r>
            <a:br>
              <a:rPr lang="en-US" altLang="en-US" sz="1900">
                <a:solidFill>
                  <a:srgbClr val="128AFF"/>
                </a:solidFill>
                <a:latin typeface="Lucida Console" panose="020B0609040504020204" pitchFamily="49" charset="0"/>
              </a:rPr>
            </a:br>
            <a:r>
              <a:rPr lang="en-US" altLang="en-US" sz="1900">
                <a:solidFill>
                  <a:srgbClr val="000000"/>
                </a:solidFill>
                <a:latin typeface="Lucida Console" panose="020B0609040504020204" pitchFamily="49" charset="0"/>
              </a:rPr>
              <a:t>++counter</a:t>
            </a:r>
            <a:br>
              <a:rPr lang="en-US" altLang="en-US" sz="1900">
                <a:solidFill>
                  <a:srgbClr val="000000"/>
                </a:solidFill>
                <a:latin typeface="Lucida Console" panose="020B0609040504020204" pitchFamily="49" charset="0"/>
              </a:rPr>
            </a:br>
            <a:r>
              <a:rPr lang="en-US" altLang="en-US" sz="1900">
                <a:solidFill>
                  <a:srgbClr val="000000"/>
                </a:solidFill>
                <a:latin typeface="Lucida Console" panose="020B0609040504020204" pitchFamily="49" charset="0"/>
              </a:rPr>
              <a:t>counter++</a:t>
            </a:r>
          </a:p>
          <a:p>
            <a:pPr eaLnBrk="1" hangingPunct="1">
              <a:lnSpc>
                <a:spcPct val="90000"/>
              </a:lnSpc>
              <a:buFont typeface="Wingdings 3" panose="05040102010807070707" pitchFamily="18" charset="2"/>
              <a:buNone/>
            </a:pPr>
            <a:r>
              <a:rPr lang="en-US" altLang="en-US" sz="2500">
                <a:solidFill>
                  <a:srgbClr val="000000"/>
                </a:solidFill>
                <a:latin typeface="Times New Roman" panose="02020603050405020304" pitchFamily="18" charset="0"/>
              </a:rPr>
              <a:t>	are equivalent increment expressions in a </a:t>
            </a:r>
            <a:r>
              <a:rPr lang="en-US" altLang="en-US" sz="2500">
                <a:solidFill>
                  <a:srgbClr val="000000"/>
                </a:solidFill>
                <a:latin typeface="Lucida Console" panose="020B0609040504020204" pitchFamily="49" charset="0"/>
              </a:rPr>
              <a:t>for</a:t>
            </a:r>
            <a:r>
              <a:rPr lang="en-US" altLang="en-US" sz="2500">
                <a:solidFill>
                  <a:srgbClr val="000000"/>
                </a:solidFill>
                <a:latin typeface="Times New Roman" panose="02020603050405020304" pitchFamily="18" charset="0"/>
              </a:rPr>
              <a:t> statement. </a:t>
            </a:r>
          </a:p>
        </p:txBody>
      </p:sp>
      <p:sp>
        <p:nvSpPr>
          <p:cNvPr id="3174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572000" cy="1143000"/>
          </a:xfrm>
          <a:solidFill>
            <a:srgbClr val="FFFFCC"/>
          </a:solidFill>
        </p:spPr>
        <p:txBody>
          <a:bodyPr/>
          <a:lstStyle/>
          <a:p>
            <a:pPr>
              <a:defRPr/>
            </a:pPr>
            <a:r>
              <a:rPr lang="en-US" altLang="en-US" sz="2200" dirty="0" err="1">
                <a:solidFill>
                  <a:srgbClr val="0000FF"/>
                </a:solidFill>
                <a:latin typeface="Lucida Console" panose="020B0609040504020204" pitchFamily="49" charset="0"/>
              </a:rPr>
              <a:t>int</a:t>
            </a:r>
            <a:r>
              <a:rPr lang="en-US" altLang="en-US" sz="2200" dirty="0">
                <a:solidFill>
                  <a:srgbClr val="000000"/>
                </a:solidFill>
                <a:latin typeface="Lucida Console" panose="020B0609040504020204" pitchFamily="49" charset="0"/>
              </a:rPr>
              <a:t> product = </a:t>
            </a:r>
            <a:r>
              <a:rPr lang="en-US" altLang="en-US" sz="2200" dirty="0">
                <a:solidFill>
                  <a:srgbClr val="128AFF"/>
                </a:solidFill>
                <a:latin typeface="Lucida Console" panose="020B0609040504020204" pitchFamily="49" charset="0"/>
              </a:rPr>
              <a:t>3</a:t>
            </a:r>
            <a:r>
              <a:rPr lang="en-US" altLang="en-US" sz="2200" dirty="0">
                <a:solidFill>
                  <a:srgbClr val="000000"/>
                </a:solidFill>
                <a:latin typeface="Lucida Console" panose="020B0609040504020204" pitchFamily="49" charset="0"/>
              </a:rPr>
              <a:t>;</a:t>
            </a:r>
            <a:br>
              <a:rPr lang="en-US" altLang="en-US" sz="2200" dirty="0">
                <a:solidFill>
                  <a:srgbClr val="000000"/>
                </a:solidFill>
                <a:latin typeface="Lucida Console" panose="020B0609040504020204" pitchFamily="49" charset="0"/>
              </a:rPr>
            </a:br>
            <a:r>
              <a:rPr lang="en-US" altLang="en-US" sz="2200" dirty="0">
                <a:solidFill>
                  <a:srgbClr val="0000FF"/>
                </a:solidFill>
                <a:latin typeface="Lucida Console" panose="020B0609040504020204" pitchFamily="49" charset="0"/>
              </a:rPr>
              <a:t>while</a:t>
            </a:r>
            <a:r>
              <a:rPr lang="en-US" altLang="en-US" sz="2200" dirty="0">
                <a:solidFill>
                  <a:srgbClr val="000000"/>
                </a:solidFill>
                <a:latin typeface="Lucida Console" panose="020B0609040504020204" pitchFamily="49" charset="0"/>
              </a:rPr>
              <a:t> (product &lt;= </a:t>
            </a:r>
            <a:r>
              <a:rPr lang="en-US" altLang="en-US" sz="2200" dirty="0">
                <a:solidFill>
                  <a:srgbClr val="128AFF"/>
                </a:solidFill>
                <a:latin typeface="Lucida Console" panose="020B0609040504020204" pitchFamily="49" charset="0"/>
              </a:rPr>
              <a:t>100</a:t>
            </a:r>
            <a:r>
              <a:rPr lang="en-US" altLang="en-US" sz="2200" dirty="0">
                <a:solidFill>
                  <a:srgbClr val="000000"/>
                </a:solidFill>
                <a:latin typeface="Lucida Console" panose="020B0609040504020204" pitchFamily="49" charset="0"/>
              </a:rPr>
              <a:t>)</a:t>
            </a:r>
            <a:br>
              <a:rPr lang="en-US" altLang="en-US" sz="2200" dirty="0">
                <a:solidFill>
                  <a:srgbClr val="000000"/>
                </a:solidFill>
                <a:latin typeface="Lucida Console" panose="020B0609040504020204" pitchFamily="49" charset="0"/>
              </a:rPr>
            </a:br>
            <a:r>
              <a:rPr lang="en-US" altLang="en-US" sz="2200" dirty="0">
                <a:solidFill>
                  <a:srgbClr val="000000"/>
                </a:solidFill>
                <a:latin typeface="Lucida Console" panose="020B0609040504020204" pitchFamily="49" charset="0"/>
              </a:rPr>
              <a:t>   product = </a:t>
            </a:r>
            <a:r>
              <a:rPr lang="en-US" altLang="en-US" sz="2200" dirty="0">
                <a:solidFill>
                  <a:srgbClr val="128AFF"/>
                </a:solidFill>
                <a:latin typeface="Lucida Console" panose="020B0609040504020204" pitchFamily="49" charset="0"/>
              </a:rPr>
              <a:t>3</a:t>
            </a:r>
            <a:r>
              <a:rPr lang="en-US" altLang="en-US" sz="2200" dirty="0">
                <a:solidFill>
                  <a:srgbClr val="000000"/>
                </a:solidFill>
                <a:latin typeface="Lucida Console" panose="020B0609040504020204" pitchFamily="49" charset="0"/>
              </a:rPr>
              <a:t> * product;</a:t>
            </a:r>
            <a:endParaRPr lang="en-US" dirty="0"/>
          </a:p>
        </p:txBody>
      </p:sp>
      <p:sp>
        <p:nvSpPr>
          <p:cNvPr id="4" name="Footer Placeholder 3"/>
          <p:cNvSpPr>
            <a:spLocks noGrp="1"/>
          </p:cNvSpPr>
          <p:nvPr>
            <p:ph type="ftr" sz="quarter" idx="11"/>
          </p:nvPr>
        </p:nvSpPr>
        <p:spPr/>
        <p:txBody>
          <a:bodyPr/>
          <a:lstStyle/>
          <a:p>
            <a:pPr>
              <a:defRPr/>
            </a:pPr>
            <a:r>
              <a:rPr lang="en-US"/>
              <a:t>© 1992-2015 by Pearson Education, Inc. All Rights Reserved.</a:t>
            </a:r>
          </a:p>
        </p:txBody>
      </p:sp>
      <p:graphicFrame>
        <p:nvGraphicFramePr>
          <p:cNvPr id="6" name="Table 5"/>
          <p:cNvGraphicFramePr>
            <a:graphicFrameLocks noGrp="1"/>
          </p:cNvGraphicFramePr>
          <p:nvPr/>
        </p:nvGraphicFramePr>
        <p:xfrm>
          <a:off x="457200" y="1939925"/>
          <a:ext cx="8229600" cy="4079878"/>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xmlns="" val="3712276059"/>
                    </a:ext>
                  </a:extLst>
                </a:gridCol>
                <a:gridCol w="4495800">
                  <a:extLst>
                    <a:ext uri="{9D8B030D-6E8A-4147-A177-3AD203B41FA5}">
                      <a16:colId xmlns:a16="http://schemas.microsoft.com/office/drawing/2014/main" xmlns="" val="3923989151"/>
                    </a:ext>
                  </a:extLst>
                </a:gridCol>
              </a:tblGrid>
              <a:tr h="370898">
                <a:tc>
                  <a:txBody>
                    <a:bodyPr/>
                    <a:lstStyle/>
                    <a:p>
                      <a:r>
                        <a:rPr lang="en-US" sz="1800" dirty="0"/>
                        <a:t>Statement </a:t>
                      </a:r>
                    </a:p>
                  </a:txBody>
                  <a:tcPr marT="45727" marB="45727"/>
                </a:tc>
                <a:tc>
                  <a:txBody>
                    <a:bodyPr/>
                    <a:lstStyle/>
                    <a:p>
                      <a:r>
                        <a:rPr lang="en-US" sz="1800" dirty="0"/>
                        <a:t>Performed Action</a:t>
                      </a:r>
                    </a:p>
                  </a:txBody>
                  <a:tcPr marT="45727" marB="45727"/>
                </a:tc>
                <a:extLst>
                  <a:ext uri="{0D108BD9-81ED-4DB2-BD59-A6C34878D82A}">
                    <a16:rowId xmlns:a16="http://schemas.microsoft.com/office/drawing/2014/main" xmlns="" val="2827227250"/>
                  </a:ext>
                </a:extLst>
              </a:tr>
              <a:tr h="3708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product = 3;</a:t>
                      </a:r>
                    </a:p>
                  </a:txBody>
                  <a:tcPr marT="45727" marB="45727"/>
                </a:tc>
                <a:tc>
                  <a:txBody>
                    <a:bodyPr/>
                    <a:lstStyle/>
                    <a:p>
                      <a:r>
                        <a:rPr lang="en-US" sz="1600" baseline="0" dirty="0"/>
                        <a:t>product declared and initialized to 3</a:t>
                      </a:r>
                      <a:r>
                        <a:rPr lang="en-US" sz="1600" dirty="0"/>
                        <a:t>  </a:t>
                      </a:r>
                    </a:p>
                  </a:txBody>
                  <a:tcPr marT="45727" marB="45727"/>
                </a:tc>
                <a:extLst>
                  <a:ext uri="{0D108BD9-81ED-4DB2-BD59-A6C34878D82A}">
                    <a16:rowId xmlns:a16="http://schemas.microsoft.com/office/drawing/2014/main" xmlns="" val="1245208980"/>
                  </a:ext>
                </a:extLst>
              </a:tr>
              <a:tr h="370898">
                <a:tc>
                  <a:txBody>
                    <a:bodyPr/>
                    <a:lstStyle/>
                    <a:p>
                      <a:r>
                        <a:rPr kumimoji="0" lang="en-US" sz="1800" kern="1200" dirty="0">
                          <a:solidFill>
                            <a:srgbClr val="0070C0"/>
                          </a:solidFill>
                          <a:latin typeface="Courier New" panose="02070309020205020404" pitchFamily="49" charset="0"/>
                          <a:ea typeface="+mn-ea"/>
                          <a:cs typeface="Courier New" panose="02070309020205020404" pitchFamily="49" charset="0"/>
                        </a:rPr>
                        <a:t>while (product &lt;= 100)</a:t>
                      </a:r>
                    </a:p>
                  </a:txBody>
                  <a:tcPr marT="45727" marB="45727"/>
                </a:tc>
                <a:tc>
                  <a:txBody>
                    <a:bodyPr/>
                    <a:lstStyle/>
                    <a:p>
                      <a:r>
                        <a:rPr lang="en-US" sz="1600" dirty="0">
                          <a:solidFill>
                            <a:srgbClr val="0070C0"/>
                          </a:solidFill>
                        </a:rPr>
                        <a:t>while condition evaluated to true (3&lt;=100)</a:t>
                      </a:r>
                    </a:p>
                  </a:txBody>
                  <a:tcPr marT="45727" marB="45727"/>
                </a:tc>
                <a:extLst>
                  <a:ext uri="{0D108BD9-81ED-4DB2-BD59-A6C34878D82A}">
                    <a16:rowId xmlns:a16="http://schemas.microsoft.com/office/drawing/2014/main" xmlns="" val="3686966489"/>
                  </a:ext>
                </a:extLst>
              </a:tr>
              <a:tr h="370898">
                <a:tc>
                  <a:txBody>
                    <a:bodyPr/>
                    <a:lstStyle/>
                    <a:p>
                      <a:pPr lvl="1"/>
                      <a:r>
                        <a:rPr kumimoji="0" lang="en-US" sz="1800" kern="1200" dirty="0">
                          <a:solidFill>
                            <a:srgbClr val="0070C0"/>
                          </a:solidFill>
                          <a:latin typeface="Courier New" panose="02070309020205020404" pitchFamily="49" charset="0"/>
                          <a:ea typeface="+mn-ea"/>
                          <a:cs typeface="Courier New" panose="02070309020205020404" pitchFamily="49" charset="0"/>
                        </a:rPr>
                        <a:t>product = 3 * product;</a:t>
                      </a:r>
                      <a:endParaRPr lang="en-US" sz="1800" dirty="0">
                        <a:solidFill>
                          <a:srgbClr val="0070C0"/>
                        </a:solidFill>
                      </a:endParaRPr>
                    </a:p>
                  </a:txBody>
                  <a:tcPr marT="45727" marB="45727"/>
                </a:tc>
                <a:tc>
                  <a:txBody>
                    <a:bodyPr/>
                    <a:lstStyle/>
                    <a:p>
                      <a:r>
                        <a:rPr lang="en-US" sz="1600" baseline="0" dirty="0">
                          <a:solidFill>
                            <a:srgbClr val="0070C0"/>
                          </a:solidFill>
                        </a:rPr>
                        <a:t>product </a:t>
                      </a:r>
                      <a:r>
                        <a:rPr lang="en-US" sz="1600" dirty="0">
                          <a:solidFill>
                            <a:srgbClr val="0070C0"/>
                          </a:solidFill>
                        </a:rPr>
                        <a:t>value </a:t>
                      </a:r>
                      <a:r>
                        <a:rPr lang="en-US" sz="1600" baseline="0" dirty="0">
                          <a:solidFill>
                            <a:srgbClr val="0070C0"/>
                          </a:solidFill>
                        </a:rPr>
                        <a:t>changed to 9</a:t>
                      </a:r>
                      <a:endParaRPr lang="en-US" sz="1600" dirty="0">
                        <a:solidFill>
                          <a:srgbClr val="0070C0"/>
                        </a:solidFill>
                      </a:endParaRPr>
                    </a:p>
                  </a:txBody>
                  <a:tcPr marT="45727" marB="45727"/>
                </a:tc>
                <a:extLst>
                  <a:ext uri="{0D108BD9-81ED-4DB2-BD59-A6C34878D82A}">
                    <a16:rowId xmlns:a16="http://schemas.microsoft.com/office/drawing/2014/main" xmlns="" val="1184779713"/>
                  </a:ext>
                </a:extLst>
              </a:tr>
              <a:tr h="370898">
                <a:tc>
                  <a:txBody>
                    <a:bodyPr/>
                    <a:lstStyle/>
                    <a:p>
                      <a:r>
                        <a:rPr kumimoji="0" lang="en-US" sz="1800" kern="1200" dirty="0">
                          <a:solidFill>
                            <a:schemeClr val="dk1"/>
                          </a:solidFill>
                          <a:latin typeface="Courier New" panose="02070309020205020404" pitchFamily="49" charset="0"/>
                          <a:ea typeface="+mn-ea"/>
                          <a:cs typeface="Courier New" panose="02070309020205020404" pitchFamily="49" charset="0"/>
                        </a:rPr>
                        <a:t>while (product &lt;= 100)</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condition evaluated to true (9&lt;=100)</a:t>
                      </a:r>
                    </a:p>
                  </a:txBody>
                  <a:tcPr marT="45727" marB="45727"/>
                </a:tc>
                <a:extLst>
                  <a:ext uri="{0D108BD9-81ED-4DB2-BD59-A6C34878D82A}">
                    <a16:rowId xmlns:a16="http://schemas.microsoft.com/office/drawing/2014/main" xmlns="" val="1151567942"/>
                  </a:ext>
                </a:extLst>
              </a:tr>
              <a:tr h="370898">
                <a:tc>
                  <a:txBody>
                    <a:bodyPr/>
                    <a:lstStyle/>
                    <a:p>
                      <a:pPr lvl="1"/>
                      <a:r>
                        <a:rPr kumimoji="0" lang="en-US" sz="1800" kern="1200" dirty="0">
                          <a:solidFill>
                            <a:schemeClr val="dk1"/>
                          </a:solidFill>
                          <a:latin typeface="Courier New" panose="02070309020205020404" pitchFamily="49" charset="0"/>
                          <a:ea typeface="+mn-ea"/>
                          <a:cs typeface="Courier New" panose="02070309020205020404" pitchFamily="49" charset="0"/>
                        </a:rPr>
                        <a:t>product = 3 * product;</a:t>
                      </a:r>
                      <a:endParaRPr lang="en-US" sz="1800" dirty="0"/>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t>product </a:t>
                      </a:r>
                      <a:r>
                        <a:rPr lang="en-US" sz="1600" dirty="0"/>
                        <a:t>value </a:t>
                      </a:r>
                      <a:r>
                        <a:rPr lang="en-US" sz="1600" baseline="0" dirty="0"/>
                        <a:t>changed to 27</a:t>
                      </a:r>
                      <a:endParaRPr lang="en-US" sz="1600" dirty="0"/>
                    </a:p>
                  </a:txBody>
                  <a:tcPr marT="45727" marB="45727"/>
                </a:tc>
                <a:extLst>
                  <a:ext uri="{0D108BD9-81ED-4DB2-BD59-A6C34878D82A}">
                    <a16:rowId xmlns:a16="http://schemas.microsoft.com/office/drawing/2014/main" xmlns="" val="1264163323"/>
                  </a:ext>
                </a:extLst>
              </a:tr>
              <a:tr h="370898">
                <a:tc>
                  <a:txBody>
                    <a:bodyPr/>
                    <a:lstStyle/>
                    <a:p>
                      <a:r>
                        <a:rPr kumimoji="0" lang="en-US" sz="1800" kern="1200" dirty="0">
                          <a:solidFill>
                            <a:srgbClr val="0070C0"/>
                          </a:solidFill>
                          <a:latin typeface="Courier New" panose="02070309020205020404" pitchFamily="49" charset="0"/>
                          <a:ea typeface="+mn-ea"/>
                          <a:cs typeface="Courier New" panose="02070309020205020404" pitchFamily="49" charset="0"/>
                        </a:rPr>
                        <a:t>while (product &lt;= 100)</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70C0"/>
                          </a:solidFill>
                        </a:rPr>
                        <a:t>condition evaluated to true (27&lt;=100)</a:t>
                      </a:r>
                    </a:p>
                  </a:txBody>
                  <a:tcPr marT="45727" marB="45727"/>
                </a:tc>
                <a:extLst>
                  <a:ext uri="{0D108BD9-81ED-4DB2-BD59-A6C34878D82A}">
                    <a16:rowId xmlns:a16="http://schemas.microsoft.com/office/drawing/2014/main" xmlns="" val="3607489104"/>
                  </a:ext>
                </a:extLst>
              </a:tr>
              <a:tr h="370898">
                <a:tc>
                  <a:txBody>
                    <a:bodyPr/>
                    <a:lstStyle/>
                    <a:p>
                      <a:pPr lvl="1"/>
                      <a:r>
                        <a:rPr kumimoji="0" lang="en-US" sz="1800" kern="1200" dirty="0">
                          <a:solidFill>
                            <a:srgbClr val="0070C0"/>
                          </a:solidFill>
                          <a:latin typeface="Courier New" panose="02070309020205020404" pitchFamily="49" charset="0"/>
                          <a:ea typeface="+mn-ea"/>
                          <a:cs typeface="Courier New" panose="02070309020205020404" pitchFamily="49" charset="0"/>
                        </a:rPr>
                        <a:t>product = 3 * product;</a:t>
                      </a:r>
                      <a:endParaRPr lang="en-US" sz="1800" dirty="0">
                        <a:solidFill>
                          <a:srgbClr val="0070C0"/>
                        </a:solidFill>
                      </a:endParaRP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solidFill>
                            <a:srgbClr val="0070C0"/>
                          </a:solidFill>
                        </a:rPr>
                        <a:t>product </a:t>
                      </a:r>
                      <a:r>
                        <a:rPr lang="en-US" sz="1600" dirty="0">
                          <a:solidFill>
                            <a:srgbClr val="0070C0"/>
                          </a:solidFill>
                        </a:rPr>
                        <a:t>value </a:t>
                      </a:r>
                      <a:r>
                        <a:rPr lang="en-US" sz="1600" baseline="0" dirty="0">
                          <a:solidFill>
                            <a:srgbClr val="0070C0"/>
                          </a:solidFill>
                        </a:rPr>
                        <a:t>changed to  81</a:t>
                      </a:r>
                      <a:endParaRPr lang="en-US" sz="1600" dirty="0">
                        <a:solidFill>
                          <a:srgbClr val="0070C0"/>
                        </a:solidFill>
                      </a:endParaRPr>
                    </a:p>
                  </a:txBody>
                  <a:tcPr marT="45727" marB="45727"/>
                </a:tc>
                <a:extLst>
                  <a:ext uri="{0D108BD9-81ED-4DB2-BD59-A6C34878D82A}">
                    <a16:rowId xmlns:a16="http://schemas.microsoft.com/office/drawing/2014/main" xmlns="" val="3761264654"/>
                  </a:ext>
                </a:extLst>
              </a:tr>
              <a:tr h="370898">
                <a:tc>
                  <a:txBody>
                    <a:bodyPr/>
                    <a:lstStyle/>
                    <a:p>
                      <a:r>
                        <a:rPr kumimoji="0" lang="en-US" sz="1800" kern="1200" dirty="0">
                          <a:solidFill>
                            <a:schemeClr val="dk1"/>
                          </a:solidFill>
                          <a:latin typeface="Courier New" panose="02070309020205020404" pitchFamily="49" charset="0"/>
                          <a:ea typeface="+mn-ea"/>
                          <a:cs typeface="Courier New" panose="02070309020205020404" pitchFamily="49" charset="0"/>
                        </a:rPr>
                        <a:t>while (product &lt;= 100)</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condition evaluated to true (81&lt;=100)</a:t>
                      </a:r>
                    </a:p>
                  </a:txBody>
                  <a:tcPr marT="45727" marB="45727"/>
                </a:tc>
                <a:extLst>
                  <a:ext uri="{0D108BD9-81ED-4DB2-BD59-A6C34878D82A}">
                    <a16:rowId xmlns:a16="http://schemas.microsoft.com/office/drawing/2014/main" xmlns="" val="1831614730"/>
                  </a:ext>
                </a:extLst>
              </a:tr>
              <a:tr h="370898">
                <a:tc>
                  <a:txBody>
                    <a:bodyPr/>
                    <a:lstStyle/>
                    <a:p>
                      <a:pPr lvl="1"/>
                      <a:r>
                        <a:rPr kumimoji="0" lang="en-US" sz="1800" kern="1200" dirty="0">
                          <a:solidFill>
                            <a:schemeClr val="dk1"/>
                          </a:solidFill>
                          <a:latin typeface="Courier New" panose="02070309020205020404" pitchFamily="49" charset="0"/>
                          <a:ea typeface="+mn-ea"/>
                          <a:cs typeface="Courier New" panose="02070309020205020404" pitchFamily="49" charset="0"/>
                        </a:rPr>
                        <a:t>product = 3 * product;</a:t>
                      </a:r>
                      <a:endParaRPr lang="en-US" sz="1800" dirty="0"/>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aseline="0" dirty="0"/>
                        <a:t>product </a:t>
                      </a:r>
                      <a:r>
                        <a:rPr lang="en-US" sz="1600" dirty="0"/>
                        <a:t>value </a:t>
                      </a:r>
                      <a:r>
                        <a:rPr lang="en-US" sz="1600" baseline="0" dirty="0"/>
                        <a:t>changed to 243</a:t>
                      </a:r>
                      <a:endParaRPr lang="en-US" sz="1600" dirty="0"/>
                    </a:p>
                  </a:txBody>
                  <a:tcPr marT="45727" marB="45727"/>
                </a:tc>
                <a:extLst>
                  <a:ext uri="{0D108BD9-81ED-4DB2-BD59-A6C34878D82A}">
                    <a16:rowId xmlns:a16="http://schemas.microsoft.com/office/drawing/2014/main" xmlns="" val="245860252"/>
                  </a:ext>
                </a:extLst>
              </a:tr>
              <a:tr h="370898">
                <a:tc>
                  <a:txBody>
                    <a:bodyPr/>
                    <a:lstStyle/>
                    <a:p>
                      <a:r>
                        <a:rPr kumimoji="0" lang="en-US" sz="1800" kern="1200" dirty="0">
                          <a:solidFill>
                            <a:srgbClr val="0070C0"/>
                          </a:solidFill>
                          <a:latin typeface="Courier New" panose="02070309020205020404" pitchFamily="49" charset="0"/>
                          <a:ea typeface="+mn-ea"/>
                          <a:cs typeface="Courier New" panose="02070309020205020404" pitchFamily="49" charset="0"/>
                        </a:rPr>
                        <a:t>while (product &lt;= 100)</a:t>
                      </a:r>
                    </a:p>
                  </a:txBody>
                  <a:tcPr marT="45727" marB="45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70C0"/>
                          </a:solidFill>
                        </a:rPr>
                        <a:t>condition evaluated to false (243&gt;100)</a:t>
                      </a:r>
                    </a:p>
                  </a:txBody>
                  <a:tcPr marT="45727" marB="45727"/>
                </a:tc>
                <a:extLst>
                  <a:ext uri="{0D108BD9-81ED-4DB2-BD59-A6C34878D82A}">
                    <a16:rowId xmlns:a16="http://schemas.microsoft.com/office/drawing/2014/main" xmlns="" val="3431749522"/>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1" descr="jhtp_04_CS2_Page_16"/>
          <p:cNvPicPr>
            <a:picLocks noGrp="1" noChangeAspect="1"/>
          </p:cNvPicPr>
          <p:nvPr isPhoto="1"/>
        </p:nvPicPr>
        <p:blipFill>
          <a:blip r:embed="rId2">
            <a:extLst>
              <a:ext uri="{28A0092B-C50C-407E-A947-70E740481C1C}">
                <a14:useLocalDpi xmlns:a14="http://schemas.microsoft.com/office/drawing/2010/main" val="0"/>
              </a:ext>
            </a:extLst>
          </a:blip>
          <a:srcRect b="67828"/>
          <a:stretch>
            <a:fillRect/>
          </a:stretch>
        </p:blipFill>
        <p:spPr bwMode="auto">
          <a:xfrm>
            <a:off x="25400" y="47625"/>
            <a:ext cx="914400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pic>
        <p:nvPicPr>
          <p:cNvPr id="92164" name="Picture 1" descr="jhtp_04_CS2_Page_17"/>
          <p:cNvPicPr>
            <a:picLocks noGrp="1" noChangeAspect="1"/>
          </p:cNvPicPr>
          <p:nvPr isPhoto="1"/>
        </p:nvPicPr>
        <p:blipFill>
          <a:blip r:embed="rId3">
            <a:extLst>
              <a:ext uri="{28A0092B-C50C-407E-A947-70E740481C1C}">
                <a14:useLocalDpi xmlns:a14="http://schemas.microsoft.com/office/drawing/2010/main" val="0"/>
              </a:ext>
            </a:extLst>
          </a:blip>
          <a:srcRect t="4718" b="23906"/>
          <a:stretch>
            <a:fillRect/>
          </a:stretch>
        </p:blipFill>
        <p:spPr bwMode="auto">
          <a:xfrm>
            <a:off x="38100" y="1905000"/>
            <a:ext cx="9144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4.3  </a:t>
            </a:r>
            <a:r>
              <a:rPr lang="en-US" dirty="0">
                <a:solidFill>
                  <a:srgbClr val="3380E6"/>
                </a:solidFill>
                <a:latin typeface="Lucida Console"/>
              </a:rPr>
              <a:t>for</a:t>
            </a:r>
            <a:r>
              <a:rPr lang="en-US" dirty="0">
                <a:solidFill>
                  <a:srgbClr val="3380E6"/>
                </a:solidFill>
                <a:latin typeface="Arial"/>
              </a:rPr>
              <a:t> Repetition Statement (Cont.)</a:t>
            </a:r>
          </a:p>
        </p:txBody>
      </p:sp>
      <p:sp>
        <p:nvSpPr>
          <p:cNvPr id="97283" name="Text Placeholder 2"/>
          <p:cNvSpPr>
            <a:spLocks noGrp="1"/>
          </p:cNvSpPr>
          <p:nvPr>
            <p:ph type="body" idx="1"/>
          </p:nvPr>
        </p:nvSpPr>
        <p:spPr/>
        <p:txBody>
          <a:bodyPr/>
          <a:lstStyle/>
          <a:p>
            <a:pPr eaLnBrk="1" hangingPunct="1">
              <a:defRPr/>
            </a:pPr>
            <a:r>
              <a:rPr lang="en-US" altLang="en-US" dirty="0">
                <a:solidFill>
                  <a:srgbClr val="000000"/>
                </a:solidFill>
                <a:latin typeface="Times New Roman" panose="02020603050405020304" pitchFamily="18" charset="0"/>
              </a:rPr>
              <a:t>The initialization, loop-continuation condition and increment can contain arithmetic expressions. </a:t>
            </a:r>
          </a:p>
          <a:p>
            <a:pPr lvl="2" eaLnBrk="1" hangingPunct="1">
              <a:buFont typeface="Wingdings 2" panose="05020102010507070707" pitchFamily="18" charset="2"/>
              <a:buNone/>
              <a:defRPr/>
            </a:pPr>
            <a:r>
              <a:rPr lang="es-ES" altLang="en-US" dirty="0">
                <a:solidFill>
                  <a:srgbClr val="0000FF"/>
                </a:solidFill>
                <a:latin typeface="Lucida Console" panose="020B0609040504020204" pitchFamily="49" charset="0"/>
              </a:rPr>
              <a:t>	</a:t>
            </a:r>
            <a:r>
              <a:rPr lang="es-ES" altLang="en-US" dirty="0" err="1">
                <a:solidFill>
                  <a:srgbClr val="0000FF"/>
                </a:solidFill>
                <a:latin typeface="Lucida Console" panose="020B0609040504020204" pitchFamily="49" charset="0"/>
              </a:rPr>
              <a:t>for</a:t>
            </a:r>
            <a:r>
              <a:rPr lang="es-ES" altLang="en-US" dirty="0">
                <a:solidFill>
                  <a:srgbClr val="000000"/>
                </a:solidFill>
                <a:latin typeface="Lucida Console" panose="020B0609040504020204" pitchFamily="49" charset="0"/>
              </a:rPr>
              <a:t> (</a:t>
            </a:r>
            <a:r>
              <a:rPr lang="es-ES" altLang="en-US" dirty="0" err="1">
                <a:solidFill>
                  <a:srgbClr val="0000FF"/>
                </a:solidFill>
                <a:latin typeface="Lucida Console" panose="020B0609040504020204" pitchFamily="49" charset="0"/>
              </a:rPr>
              <a:t>int</a:t>
            </a:r>
            <a:r>
              <a:rPr lang="es-ES" altLang="en-US" dirty="0">
                <a:solidFill>
                  <a:srgbClr val="000000"/>
                </a:solidFill>
                <a:latin typeface="Lucida Console" panose="020B0609040504020204" pitchFamily="49" charset="0"/>
              </a:rPr>
              <a:t> j = x; j &lt;= </a:t>
            </a:r>
            <a:r>
              <a:rPr lang="es-ES" altLang="en-US" dirty="0">
                <a:solidFill>
                  <a:srgbClr val="128AFF"/>
                </a:solidFill>
                <a:latin typeface="Lucida Console" panose="020B0609040504020204" pitchFamily="49" charset="0"/>
              </a:rPr>
              <a:t>4</a:t>
            </a:r>
            <a:r>
              <a:rPr lang="es-ES" altLang="en-US" dirty="0">
                <a:solidFill>
                  <a:srgbClr val="000000"/>
                </a:solidFill>
                <a:latin typeface="Lucida Console" panose="020B0609040504020204" pitchFamily="49" charset="0"/>
              </a:rPr>
              <a:t> * x * y; j += y / x)</a:t>
            </a:r>
          </a:p>
          <a:p>
            <a:pPr lvl="2" eaLnBrk="1" hangingPunct="1">
              <a:buFont typeface="Wingdings 2" panose="05020102010507070707" pitchFamily="18" charset="2"/>
              <a:buNone/>
              <a:defRPr/>
            </a:pPr>
            <a:r>
              <a:rPr lang="en-US" altLang="en-US" dirty="0">
                <a:solidFill>
                  <a:srgbClr val="0000FF"/>
                </a:solidFill>
                <a:latin typeface="Lucida Console" panose="020B0609040504020204" pitchFamily="49" charset="0"/>
              </a:rPr>
              <a:t>	</a:t>
            </a:r>
            <a:endParaRPr lang="en-US" altLang="en-US" dirty="0">
              <a:solidFill>
                <a:srgbClr val="000000"/>
              </a:solidFill>
              <a:latin typeface="Lucida Console" panose="020B0609040504020204" pitchFamily="49" charset="0"/>
            </a:endParaRPr>
          </a:p>
          <a:p>
            <a:pPr eaLnBrk="1" hangingPunct="1">
              <a:defRPr/>
            </a:pPr>
            <a:r>
              <a:rPr lang="en-US" altLang="en-US" dirty="0">
                <a:solidFill>
                  <a:srgbClr val="000000"/>
                </a:solidFill>
                <a:latin typeface="Times New Roman" panose="02020603050405020304" pitchFamily="18" charset="0"/>
              </a:rPr>
              <a:t>The increment of a </a:t>
            </a:r>
            <a:r>
              <a:rPr lang="en-US" altLang="en-US" dirty="0">
                <a:solidFill>
                  <a:srgbClr val="000000"/>
                </a:solidFill>
                <a:latin typeface="Lucida Console" panose="020B0609040504020204" pitchFamily="49" charset="0"/>
              </a:rPr>
              <a:t>for</a:t>
            </a:r>
            <a:r>
              <a:rPr lang="en-US" altLang="en-US" dirty="0">
                <a:solidFill>
                  <a:srgbClr val="000000"/>
                </a:solidFill>
                <a:latin typeface="Times New Roman" panose="02020603050405020304" pitchFamily="18" charset="0"/>
              </a:rPr>
              <a:t> statement may be negative, in which case it’s a decrement, and the loop counts </a:t>
            </a:r>
            <a:r>
              <a:rPr lang="en-US" altLang="en-US" i="1" dirty="0">
                <a:solidFill>
                  <a:srgbClr val="000000"/>
                </a:solidFill>
                <a:latin typeface="Times New Roman" panose="02020603050405020304" pitchFamily="18" charset="0"/>
              </a:rPr>
              <a:t>downward</a:t>
            </a:r>
            <a:r>
              <a:rPr lang="en-US" altLang="en-US" dirty="0">
                <a:solidFill>
                  <a:srgbClr val="000000"/>
                </a:solidFill>
                <a:latin typeface="Times New Roman" panose="02020603050405020304" pitchFamily="18" charset="0"/>
              </a:rPr>
              <a:t>. </a:t>
            </a:r>
          </a:p>
          <a:p>
            <a:pPr marL="109537" indent="0" eaLnBrk="1" hangingPunct="1">
              <a:buFont typeface="Wingdings 3" panose="05040102010807070707" pitchFamily="18" charset="2"/>
              <a:buNone/>
              <a:defRPr/>
            </a:pPr>
            <a:r>
              <a:rPr lang="es-ES" altLang="en-US" dirty="0">
                <a:solidFill>
                  <a:srgbClr val="0000FF"/>
                </a:solidFill>
                <a:latin typeface="Lucida Console" panose="020B0609040504020204" pitchFamily="49" charset="0"/>
              </a:rPr>
              <a:t>	</a:t>
            </a:r>
            <a:r>
              <a:rPr lang="es-ES" altLang="en-US" sz="2100" dirty="0" err="1">
                <a:solidFill>
                  <a:srgbClr val="0000FF"/>
                </a:solidFill>
                <a:latin typeface="Lucida Console" panose="020B0609040504020204" pitchFamily="49" charset="0"/>
              </a:rPr>
              <a:t>for</a:t>
            </a:r>
            <a:r>
              <a:rPr lang="es-ES" altLang="en-US" sz="2100" dirty="0">
                <a:solidFill>
                  <a:srgbClr val="000000"/>
                </a:solidFill>
                <a:latin typeface="Lucida Console" panose="020B0609040504020204" pitchFamily="49" charset="0"/>
              </a:rPr>
              <a:t> (</a:t>
            </a:r>
            <a:r>
              <a:rPr lang="es-ES" altLang="en-US" sz="2100" dirty="0" err="1">
                <a:solidFill>
                  <a:srgbClr val="0000FF"/>
                </a:solidFill>
                <a:latin typeface="Lucida Console" panose="020B0609040504020204" pitchFamily="49" charset="0"/>
              </a:rPr>
              <a:t>int</a:t>
            </a:r>
            <a:r>
              <a:rPr lang="es-ES" altLang="en-US" sz="2100" dirty="0">
                <a:solidFill>
                  <a:srgbClr val="000000"/>
                </a:solidFill>
                <a:latin typeface="Lucida Console" panose="020B0609040504020204" pitchFamily="49" charset="0"/>
              </a:rPr>
              <a:t> k = 10; k &gt;= </a:t>
            </a:r>
            <a:r>
              <a:rPr lang="es-ES" altLang="en-US" sz="2100" dirty="0">
                <a:solidFill>
                  <a:srgbClr val="128AFF"/>
                </a:solidFill>
                <a:latin typeface="Lucida Console" panose="020B0609040504020204" pitchFamily="49" charset="0"/>
              </a:rPr>
              <a:t>1</a:t>
            </a:r>
            <a:r>
              <a:rPr lang="es-ES" altLang="en-US" sz="2100" dirty="0">
                <a:solidFill>
                  <a:srgbClr val="000000"/>
                </a:solidFill>
                <a:latin typeface="Lucida Console" panose="020B0609040504020204" pitchFamily="49" charset="0"/>
              </a:rPr>
              <a:t>; k--)</a:t>
            </a:r>
          </a:p>
          <a:p>
            <a:pPr marL="109537" indent="0" eaLnBrk="1" hangingPunct="1">
              <a:buFont typeface="Wingdings 3" panose="05040102010807070707" pitchFamily="18" charset="2"/>
              <a:buNone/>
              <a:defRPr/>
            </a:pPr>
            <a:endParaRPr lang="en-US" altLang="en-US" dirty="0">
              <a:solidFill>
                <a:srgbClr val="000000"/>
              </a:solidFill>
              <a:latin typeface="Times New Roman" panose="02020603050405020304" pitchFamily="18" charset="0"/>
            </a:endParaRPr>
          </a:p>
        </p:txBody>
      </p:sp>
      <p:sp>
        <p:nvSpPr>
          <p:cNvPr id="358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4.4  </a:t>
            </a:r>
            <a:r>
              <a:rPr lang="en-US" dirty="0">
                <a:solidFill>
                  <a:srgbClr val="3380E6"/>
                </a:solidFill>
                <a:latin typeface="Arial"/>
              </a:rPr>
              <a:t>Examples Using the </a:t>
            </a:r>
            <a:r>
              <a:rPr lang="en-US" dirty="0">
                <a:solidFill>
                  <a:srgbClr val="3380E6"/>
                </a:solidFill>
                <a:latin typeface="Lucida Console"/>
              </a:rPr>
              <a:t>for</a:t>
            </a:r>
            <a:r>
              <a:rPr lang="en-US" dirty="0">
                <a:solidFill>
                  <a:srgbClr val="3380E6"/>
                </a:solidFill>
                <a:latin typeface="Arial"/>
              </a:rPr>
              <a:t> Statement</a:t>
            </a:r>
          </a:p>
        </p:txBody>
      </p:sp>
      <p:sp>
        <p:nvSpPr>
          <p:cNvPr id="95235" name="Text Placeholder 2"/>
          <p:cNvSpPr>
            <a:spLocks noGrp="1"/>
          </p:cNvSpPr>
          <p:nvPr>
            <p:ph type="body" idx="1"/>
          </p:nvPr>
        </p:nvSpPr>
        <p:spPr/>
        <p:txBody>
          <a:bodyPr/>
          <a:lstStyle/>
          <a:p>
            <a:pPr eaLnBrk="1" hangingPunct="1"/>
            <a:r>
              <a:rPr lang="en-US" altLang="en-US">
                <a:solidFill>
                  <a:srgbClr val="000000"/>
                </a:solidFill>
                <a:latin typeface="AGaramond" pitchFamily="50" charset="0"/>
              </a:rPr>
              <a:t>a)Vary the control variable from </a:t>
            </a:r>
            <a:r>
              <a:rPr lang="en-US" altLang="en-US">
                <a:solidFill>
                  <a:srgbClr val="000000"/>
                </a:solidFill>
                <a:latin typeface="Lucida Console" panose="020B0609040504020204" pitchFamily="49" charset="0"/>
              </a:rPr>
              <a:t>1</a:t>
            </a:r>
            <a:r>
              <a:rPr lang="en-US" altLang="en-US">
                <a:solidFill>
                  <a:srgbClr val="000000"/>
                </a:solidFill>
                <a:latin typeface="AGaramond" pitchFamily="50" charset="0"/>
              </a:rPr>
              <a:t> to </a:t>
            </a:r>
            <a:r>
              <a:rPr lang="en-US" altLang="en-US">
                <a:solidFill>
                  <a:srgbClr val="000000"/>
                </a:solidFill>
                <a:latin typeface="Lucida Console" panose="020B0609040504020204" pitchFamily="49" charset="0"/>
              </a:rPr>
              <a:t>100</a:t>
            </a:r>
            <a:r>
              <a:rPr lang="en-US" altLang="en-US">
                <a:solidFill>
                  <a:srgbClr val="000000"/>
                </a:solidFill>
                <a:latin typeface="AGaramond" pitchFamily="50" charset="0"/>
              </a:rPr>
              <a:t> in increments of </a:t>
            </a:r>
            <a:r>
              <a:rPr lang="en-US" altLang="en-US">
                <a:solidFill>
                  <a:srgbClr val="000000"/>
                </a:solidFill>
                <a:latin typeface="Lucida Console" panose="020B0609040504020204" pitchFamily="49" charset="0"/>
              </a:rPr>
              <a:t>1</a:t>
            </a:r>
            <a:r>
              <a:rPr lang="en-US" altLang="en-US">
                <a:solidFill>
                  <a:srgbClr val="000000"/>
                </a:solidFill>
                <a:latin typeface="AGaramond" pitchFamily="50" charset="0"/>
              </a:rPr>
              <a:t>.</a:t>
            </a:r>
          </a:p>
          <a:p>
            <a:pPr marL="800100" lvl="3" indent="-342900" eaLnBrk="1" hangingPunct="1"/>
            <a:r>
              <a:rPr lang="nn-NO" altLang="en-US">
                <a:solidFill>
                  <a:srgbClr val="0000FF"/>
                </a:solidFill>
                <a:latin typeface="Lucida Console" panose="020B0609040504020204" pitchFamily="49" charset="0"/>
              </a:rPr>
              <a:t>	for</a:t>
            </a:r>
            <a:r>
              <a:rPr lang="nn-NO" altLang="en-US">
                <a:solidFill>
                  <a:srgbClr val="000000"/>
                </a:solidFill>
                <a:latin typeface="Lucida Console" panose="020B0609040504020204" pitchFamily="49" charset="0"/>
              </a:rPr>
              <a:t> (</a:t>
            </a:r>
            <a:r>
              <a:rPr lang="nn-NO" altLang="en-US">
                <a:solidFill>
                  <a:srgbClr val="0000FF"/>
                </a:solidFill>
                <a:latin typeface="Lucida Console" panose="020B0609040504020204" pitchFamily="49" charset="0"/>
              </a:rPr>
              <a:t>int</a:t>
            </a:r>
            <a:r>
              <a:rPr lang="nn-NO" altLang="en-US">
                <a:solidFill>
                  <a:srgbClr val="000000"/>
                </a:solidFill>
                <a:latin typeface="Lucida Console" panose="020B0609040504020204" pitchFamily="49" charset="0"/>
              </a:rPr>
              <a:t> i = </a:t>
            </a:r>
            <a:r>
              <a:rPr lang="nn-NO" altLang="en-US">
                <a:solidFill>
                  <a:srgbClr val="128AFF"/>
                </a:solidFill>
                <a:latin typeface="Lucida Console" panose="020B0609040504020204" pitchFamily="49" charset="0"/>
              </a:rPr>
              <a:t>1</a:t>
            </a:r>
            <a:r>
              <a:rPr lang="nn-NO" altLang="en-US">
                <a:solidFill>
                  <a:srgbClr val="000000"/>
                </a:solidFill>
                <a:latin typeface="Lucida Console" panose="020B0609040504020204" pitchFamily="49" charset="0"/>
              </a:rPr>
              <a:t>; i &lt;= </a:t>
            </a:r>
            <a:r>
              <a:rPr lang="nn-NO" altLang="en-US">
                <a:solidFill>
                  <a:srgbClr val="128AFF"/>
                </a:solidFill>
                <a:latin typeface="Lucida Console" panose="020B0609040504020204" pitchFamily="49" charset="0"/>
              </a:rPr>
              <a:t>100</a:t>
            </a:r>
            <a:r>
              <a:rPr lang="nn-NO" altLang="en-US">
                <a:solidFill>
                  <a:srgbClr val="000000"/>
                </a:solidFill>
                <a:latin typeface="Lucida Console" panose="020B0609040504020204" pitchFamily="49" charset="0"/>
              </a:rPr>
              <a:t>; i++)</a:t>
            </a:r>
          </a:p>
          <a:p>
            <a:pPr eaLnBrk="1" hangingPunct="1"/>
            <a:r>
              <a:rPr lang="en-US" altLang="en-US">
                <a:solidFill>
                  <a:srgbClr val="000000"/>
                </a:solidFill>
                <a:latin typeface="AGaramond" pitchFamily="50" charset="0"/>
              </a:rPr>
              <a:t>b)Vary the control variable from </a:t>
            </a:r>
            <a:r>
              <a:rPr lang="en-US" altLang="en-US">
                <a:solidFill>
                  <a:srgbClr val="000000"/>
                </a:solidFill>
                <a:latin typeface="Lucida Console" panose="020B0609040504020204" pitchFamily="49" charset="0"/>
              </a:rPr>
              <a:t>100</a:t>
            </a:r>
            <a:r>
              <a:rPr lang="en-US" altLang="en-US">
                <a:solidFill>
                  <a:srgbClr val="000000"/>
                </a:solidFill>
                <a:latin typeface="AGaramond" pitchFamily="50" charset="0"/>
              </a:rPr>
              <a:t> to </a:t>
            </a:r>
            <a:r>
              <a:rPr lang="en-US" altLang="en-US">
                <a:solidFill>
                  <a:srgbClr val="000000"/>
                </a:solidFill>
                <a:latin typeface="Lucida Console" panose="020B0609040504020204" pitchFamily="49" charset="0"/>
              </a:rPr>
              <a:t>1</a:t>
            </a:r>
            <a:r>
              <a:rPr lang="en-US" altLang="en-US">
                <a:solidFill>
                  <a:srgbClr val="000000"/>
                </a:solidFill>
                <a:latin typeface="AGaramond" pitchFamily="50" charset="0"/>
              </a:rPr>
              <a:t> in </a:t>
            </a:r>
            <a:r>
              <a:rPr lang="en-US" altLang="en-US" i="1">
                <a:solidFill>
                  <a:srgbClr val="000000"/>
                </a:solidFill>
                <a:latin typeface="AGaramond" pitchFamily="50" charset="0"/>
              </a:rPr>
              <a:t>decrements</a:t>
            </a:r>
            <a:r>
              <a:rPr lang="en-US" altLang="en-US">
                <a:solidFill>
                  <a:srgbClr val="000000"/>
                </a:solidFill>
                <a:latin typeface="AGaramond" pitchFamily="50" charset="0"/>
              </a:rPr>
              <a:t> of </a:t>
            </a:r>
            <a:r>
              <a:rPr lang="en-US" altLang="en-US">
                <a:solidFill>
                  <a:srgbClr val="000000"/>
                </a:solidFill>
                <a:latin typeface="Lucida Console" panose="020B0609040504020204" pitchFamily="49" charset="0"/>
              </a:rPr>
              <a:t>1</a:t>
            </a:r>
            <a:r>
              <a:rPr lang="en-US" altLang="en-US">
                <a:solidFill>
                  <a:srgbClr val="000000"/>
                </a:solidFill>
                <a:latin typeface="AGaramond" pitchFamily="50" charset="0"/>
              </a:rPr>
              <a:t>.</a:t>
            </a:r>
          </a:p>
          <a:p>
            <a:pPr marL="800100" lvl="3" indent="-342900" eaLnBrk="1" hangingPunct="1"/>
            <a:r>
              <a:rPr lang="nn-NO" altLang="en-US">
                <a:solidFill>
                  <a:srgbClr val="0000FF"/>
                </a:solidFill>
                <a:latin typeface="Lucida Console" panose="020B0609040504020204" pitchFamily="49" charset="0"/>
              </a:rPr>
              <a:t>	for</a:t>
            </a:r>
            <a:r>
              <a:rPr lang="nn-NO" altLang="en-US">
                <a:solidFill>
                  <a:srgbClr val="000000"/>
                </a:solidFill>
                <a:latin typeface="Lucida Console" panose="020B0609040504020204" pitchFamily="49" charset="0"/>
              </a:rPr>
              <a:t> (</a:t>
            </a:r>
            <a:r>
              <a:rPr lang="nn-NO" altLang="en-US">
                <a:solidFill>
                  <a:srgbClr val="0000FF"/>
                </a:solidFill>
                <a:latin typeface="Lucida Console" panose="020B0609040504020204" pitchFamily="49" charset="0"/>
              </a:rPr>
              <a:t>int</a:t>
            </a:r>
            <a:r>
              <a:rPr lang="nn-NO" altLang="en-US">
                <a:solidFill>
                  <a:srgbClr val="000000"/>
                </a:solidFill>
                <a:latin typeface="Lucida Console" panose="020B0609040504020204" pitchFamily="49" charset="0"/>
              </a:rPr>
              <a:t> i = </a:t>
            </a:r>
            <a:r>
              <a:rPr lang="nn-NO" altLang="en-US">
                <a:solidFill>
                  <a:srgbClr val="128AFF"/>
                </a:solidFill>
                <a:latin typeface="Lucida Console" panose="020B0609040504020204" pitchFamily="49" charset="0"/>
              </a:rPr>
              <a:t>100</a:t>
            </a:r>
            <a:r>
              <a:rPr lang="nn-NO" altLang="en-US">
                <a:solidFill>
                  <a:srgbClr val="000000"/>
                </a:solidFill>
                <a:latin typeface="Lucida Console" panose="020B0609040504020204" pitchFamily="49" charset="0"/>
              </a:rPr>
              <a:t>; i &gt;= </a:t>
            </a:r>
            <a:r>
              <a:rPr lang="nn-NO" altLang="en-US">
                <a:solidFill>
                  <a:srgbClr val="128AFF"/>
                </a:solidFill>
                <a:latin typeface="Lucida Console" panose="020B0609040504020204" pitchFamily="49" charset="0"/>
              </a:rPr>
              <a:t>1</a:t>
            </a:r>
            <a:r>
              <a:rPr lang="nn-NO" altLang="en-US">
                <a:solidFill>
                  <a:srgbClr val="000000"/>
                </a:solidFill>
                <a:latin typeface="Lucida Console" panose="020B0609040504020204" pitchFamily="49" charset="0"/>
              </a:rPr>
              <a:t>; i--)</a:t>
            </a:r>
          </a:p>
          <a:p>
            <a:pPr eaLnBrk="1" hangingPunct="1"/>
            <a:r>
              <a:rPr lang="en-US" altLang="en-US">
                <a:solidFill>
                  <a:srgbClr val="000000"/>
                </a:solidFill>
                <a:latin typeface="AGaramond" pitchFamily="50" charset="0"/>
              </a:rPr>
              <a:t>c)Vary the control variable from </a:t>
            </a:r>
            <a:r>
              <a:rPr lang="en-US" altLang="en-US">
                <a:solidFill>
                  <a:srgbClr val="000000"/>
                </a:solidFill>
                <a:latin typeface="Lucida Console" panose="020B0609040504020204" pitchFamily="49" charset="0"/>
              </a:rPr>
              <a:t>7</a:t>
            </a:r>
            <a:r>
              <a:rPr lang="en-US" altLang="en-US">
                <a:solidFill>
                  <a:srgbClr val="000000"/>
                </a:solidFill>
                <a:latin typeface="AGaramond" pitchFamily="50" charset="0"/>
              </a:rPr>
              <a:t> to </a:t>
            </a:r>
            <a:r>
              <a:rPr lang="en-US" altLang="en-US">
                <a:solidFill>
                  <a:srgbClr val="000000"/>
                </a:solidFill>
                <a:latin typeface="Lucida Console" panose="020B0609040504020204" pitchFamily="49" charset="0"/>
              </a:rPr>
              <a:t>77</a:t>
            </a:r>
            <a:r>
              <a:rPr lang="en-US" altLang="en-US">
                <a:solidFill>
                  <a:srgbClr val="000000"/>
                </a:solidFill>
                <a:latin typeface="AGaramond" pitchFamily="50" charset="0"/>
              </a:rPr>
              <a:t> in increments of </a:t>
            </a:r>
            <a:r>
              <a:rPr lang="en-US" altLang="en-US">
                <a:solidFill>
                  <a:srgbClr val="000000"/>
                </a:solidFill>
                <a:latin typeface="Lucida Console" panose="020B0609040504020204" pitchFamily="49" charset="0"/>
              </a:rPr>
              <a:t>7</a:t>
            </a:r>
            <a:r>
              <a:rPr lang="en-US" altLang="en-US">
                <a:solidFill>
                  <a:srgbClr val="000000"/>
                </a:solidFill>
                <a:latin typeface="AGaramond" pitchFamily="50" charset="0"/>
              </a:rPr>
              <a:t>.</a:t>
            </a:r>
          </a:p>
          <a:p>
            <a:pPr marL="800100" lvl="3" indent="-342900" eaLnBrk="1" hangingPunct="1"/>
            <a:r>
              <a:rPr lang="nn-NO" altLang="en-US">
                <a:solidFill>
                  <a:srgbClr val="0000FF"/>
                </a:solidFill>
                <a:latin typeface="Lucida Console" panose="020B0609040504020204" pitchFamily="49" charset="0"/>
              </a:rPr>
              <a:t>	for</a:t>
            </a:r>
            <a:r>
              <a:rPr lang="nn-NO" altLang="en-US">
                <a:solidFill>
                  <a:srgbClr val="000000"/>
                </a:solidFill>
                <a:latin typeface="Lucida Console" panose="020B0609040504020204" pitchFamily="49" charset="0"/>
              </a:rPr>
              <a:t> (</a:t>
            </a:r>
            <a:r>
              <a:rPr lang="nn-NO" altLang="en-US">
                <a:solidFill>
                  <a:srgbClr val="0000FF"/>
                </a:solidFill>
                <a:latin typeface="Lucida Console" panose="020B0609040504020204" pitchFamily="49" charset="0"/>
              </a:rPr>
              <a:t>int</a:t>
            </a:r>
            <a:r>
              <a:rPr lang="nn-NO" altLang="en-US">
                <a:solidFill>
                  <a:srgbClr val="000000"/>
                </a:solidFill>
                <a:latin typeface="Lucida Console" panose="020B0609040504020204" pitchFamily="49" charset="0"/>
              </a:rPr>
              <a:t> i = </a:t>
            </a:r>
            <a:r>
              <a:rPr lang="nn-NO" altLang="en-US">
                <a:solidFill>
                  <a:srgbClr val="128AFF"/>
                </a:solidFill>
                <a:latin typeface="Lucida Console" panose="020B0609040504020204" pitchFamily="49" charset="0"/>
              </a:rPr>
              <a:t>7</a:t>
            </a:r>
            <a:r>
              <a:rPr lang="nn-NO" altLang="en-US">
                <a:solidFill>
                  <a:srgbClr val="000000"/>
                </a:solidFill>
                <a:latin typeface="Lucida Console" panose="020B0609040504020204" pitchFamily="49" charset="0"/>
              </a:rPr>
              <a:t>; i &lt;= </a:t>
            </a:r>
            <a:r>
              <a:rPr lang="nn-NO" altLang="en-US">
                <a:solidFill>
                  <a:srgbClr val="128AFF"/>
                </a:solidFill>
                <a:latin typeface="Lucida Console" panose="020B0609040504020204" pitchFamily="49" charset="0"/>
              </a:rPr>
              <a:t>77</a:t>
            </a:r>
            <a:r>
              <a:rPr lang="nn-NO" altLang="en-US">
                <a:solidFill>
                  <a:srgbClr val="000000"/>
                </a:solidFill>
                <a:latin typeface="Lucida Console" panose="020B0609040504020204" pitchFamily="49" charset="0"/>
              </a:rPr>
              <a:t>; i += </a:t>
            </a:r>
            <a:r>
              <a:rPr lang="nn-NO" altLang="en-US">
                <a:solidFill>
                  <a:srgbClr val="128AFF"/>
                </a:solidFill>
                <a:latin typeface="Lucida Console" panose="020B0609040504020204" pitchFamily="49" charset="0"/>
              </a:rPr>
              <a:t>7</a:t>
            </a:r>
            <a:r>
              <a:rPr lang="nn-NO" altLang="en-US">
                <a:solidFill>
                  <a:srgbClr val="000000"/>
                </a:solidFill>
                <a:latin typeface="Lucida Console" panose="020B0609040504020204" pitchFamily="49" charset="0"/>
              </a:rPr>
              <a:t>)</a:t>
            </a:r>
          </a:p>
          <a:p>
            <a:pPr marL="800100" lvl="3" indent="-342900" eaLnBrk="1" hangingPunct="1"/>
            <a:endParaRPr lang="nn-NO" altLang="en-US">
              <a:solidFill>
                <a:srgbClr val="000000"/>
              </a:solidFill>
              <a:latin typeface="Lucida Console" panose="020B0609040504020204" pitchFamily="49" charset="0"/>
            </a:endParaRPr>
          </a:p>
          <a:p>
            <a:pPr eaLnBrk="1" hangingPunct="1"/>
            <a:endParaRPr lang="en-US" altLang="en-US">
              <a:solidFill>
                <a:srgbClr val="000000"/>
              </a:solidFill>
              <a:latin typeface="AGaramond" pitchFamily="50" charset="0"/>
            </a:endParaRPr>
          </a:p>
          <a:p>
            <a:pPr eaLnBrk="1" hangingPunct="1"/>
            <a:endParaRPr lang="en-US" altLang="en-US">
              <a:solidFill>
                <a:srgbClr val="000000"/>
              </a:solidFill>
              <a:latin typeface="AGaramond" pitchFamily="50" charset="0"/>
            </a:endParaRPr>
          </a:p>
          <a:p>
            <a:pPr eaLnBrk="1" hangingPunct="1"/>
            <a:endParaRPr lang="en-US" altLang="en-US"/>
          </a:p>
        </p:txBody>
      </p:sp>
      <p:sp>
        <p:nvSpPr>
          <p:cNvPr id="3891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4.4  </a:t>
            </a:r>
            <a:r>
              <a:rPr lang="en-US" dirty="0">
                <a:solidFill>
                  <a:srgbClr val="3380E6"/>
                </a:solidFill>
                <a:latin typeface="Arial"/>
              </a:rPr>
              <a:t>Examples Using the </a:t>
            </a:r>
            <a:r>
              <a:rPr lang="en-US" dirty="0">
                <a:solidFill>
                  <a:srgbClr val="3380E6"/>
                </a:solidFill>
                <a:latin typeface="Lucida Console"/>
              </a:rPr>
              <a:t>for</a:t>
            </a:r>
            <a:r>
              <a:rPr lang="en-US" dirty="0">
                <a:solidFill>
                  <a:srgbClr val="3380E6"/>
                </a:solidFill>
                <a:latin typeface="Arial"/>
              </a:rPr>
              <a:t> Statement (Cont.)</a:t>
            </a:r>
          </a:p>
        </p:txBody>
      </p:sp>
      <p:sp>
        <p:nvSpPr>
          <p:cNvPr id="97283" name="Text Placeholder 2"/>
          <p:cNvSpPr>
            <a:spLocks noGrp="1"/>
          </p:cNvSpPr>
          <p:nvPr>
            <p:ph type="body" idx="1"/>
          </p:nvPr>
        </p:nvSpPr>
        <p:spPr/>
        <p:txBody>
          <a:bodyPr/>
          <a:lstStyle/>
          <a:p>
            <a:pPr eaLnBrk="1" hangingPunct="1"/>
            <a:r>
              <a:rPr lang="en-US" altLang="en-US">
                <a:solidFill>
                  <a:srgbClr val="000000"/>
                </a:solidFill>
                <a:latin typeface="AGaramond" pitchFamily="50" charset="0"/>
              </a:rPr>
              <a:t>d)Vary the control variable from </a:t>
            </a:r>
            <a:r>
              <a:rPr lang="en-US" altLang="en-US">
                <a:solidFill>
                  <a:srgbClr val="000000"/>
                </a:solidFill>
                <a:latin typeface="Lucida Console" panose="020B0609040504020204" pitchFamily="49" charset="0"/>
              </a:rPr>
              <a:t>20</a:t>
            </a:r>
            <a:r>
              <a:rPr lang="en-US" altLang="en-US">
                <a:solidFill>
                  <a:srgbClr val="000000"/>
                </a:solidFill>
                <a:latin typeface="AGaramond" pitchFamily="50" charset="0"/>
              </a:rPr>
              <a:t> to </a:t>
            </a:r>
            <a:r>
              <a:rPr lang="en-US" altLang="en-US">
                <a:solidFill>
                  <a:srgbClr val="000000"/>
                </a:solidFill>
                <a:latin typeface="Lucida Console" panose="020B0609040504020204" pitchFamily="49" charset="0"/>
              </a:rPr>
              <a:t>2</a:t>
            </a:r>
            <a:r>
              <a:rPr lang="en-US" altLang="en-US">
                <a:solidFill>
                  <a:srgbClr val="000000"/>
                </a:solidFill>
                <a:latin typeface="AGaramond" pitchFamily="50" charset="0"/>
              </a:rPr>
              <a:t> in </a:t>
            </a:r>
            <a:r>
              <a:rPr lang="en-US" altLang="en-US" i="1">
                <a:solidFill>
                  <a:srgbClr val="000000"/>
                </a:solidFill>
                <a:latin typeface="AGaramond" pitchFamily="50" charset="0"/>
              </a:rPr>
              <a:t>decrements</a:t>
            </a:r>
            <a:r>
              <a:rPr lang="en-US" altLang="en-US">
                <a:solidFill>
                  <a:srgbClr val="000000"/>
                </a:solidFill>
                <a:latin typeface="AGaramond" pitchFamily="50" charset="0"/>
              </a:rPr>
              <a:t> of </a:t>
            </a:r>
            <a:r>
              <a:rPr lang="en-US" altLang="en-US">
                <a:solidFill>
                  <a:srgbClr val="000000"/>
                </a:solidFill>
                <a:latin typeface="Lucida Console" panose="020B0609040504020204" pitchFamily="49" charset="0"/>
              </a:rPr>
              <a:t>2</a:t>
            </a:r>
            <a:r>
              <a:rPr lang="en-US" altLang="en-US">
                <a:solidFill>
                  <a:srgbClr val="000000"/>
                </a:solidFill>
                <a:latin typeface="AGaramond" pitchFamily="50" charset="0"/>
              </a:rPr>
              <a:t>.</a:t>
            </a:r>
          </a:p>
          <a:p>
            <a:pPr marL="800100" lvl="3" indent="-342900" eaLnBrk="1" hangingPunct="1"/>
            <a:r>
              <a:rPr lang="nn-NO" altLang="en-US">
                <a:solidFill>
                  <a:srgbClr val="0000FF"/>
                </a:solidFill>
                <a:latin typeface="Lucida Console" panose="020B0609040504020204" pitchFamily="49" charset="0"/>
              </a:rPr>
              <a:t>	for</a:t>
            </a:r>
            <a:r>
              <a:rPr lang="nn-NO" altLang="en-US">
                <a:solidFill>
                  <a:srgbClr val="000000"/>
                </a:solidFill>
                <a:latin typeface="Lucida Console" panose="020B0609040504020204" pitchFamily="49" charset="0"/>
              </a:rPr>
              <a:t> (</a:t>
            </a:r>
            <a:r>
              <a:rPr lang="nn-NO" altLang="en-US">
                <a:solidFill>
                  <a:srgbClr val="0000FF"/>
                </a:solidFill>
                <a:latin typeface="Lucida Console" panose="020B0609040504020204" pitchFamily="49" charset="0"/>
              </a:rPr>
              <a:t>int</a:t>
            </a:r>
            <a:r>
              <a:rPr lang="nn-NO" altLang="en-US">
                <a:solidFill>
                  <a:srgbClr val="000000"/>
                </a:solidFill>
                <a:latin typeface="Lucida Console" panose="020B0609040504020204" pitchFamily="49" charset="0"/>
              </a:rPr>
              <a:t> i = </a:t>
            </a:r>
            <a:r>
              <a:rPr lang="nn-NO" altLang="en-US">
                <a:solidFill>
                  <a:srgbClr val="128AFF"/>
                </a:solidFill>
                <a:latin typeface="Lucida Console" panose="020B0609040504020204" pitchFamily="49" charset="0"/>
              </a:rPr>
              <a:t>20</a:t>
            </a:r>
            <a:r>
              <a:rPr lang="nn-NO" altLang="en-US">
                <a:solidFill>
                  <a:srgbClr val="000000"/>
                </a:solidFill>
                <a:latin typeface="Lucida Console" panose="020B0609040504020204" pitchFamily="49" charset="0"/>
              </a:rPr>
              <a:t>; i &gt;= </a:t>
            </a:r>
            <a:r>
              <a:rPr lang="nn-NO" altLang="en-US">
                <a:solidFill>
                  <a:srgbClr val="128AFF"/>
                </a:solidFill>
                <a:latin typeface="Lucida Console" panose="020B0609040504020204" pitchFamily="49" charset="0"/>
              </a:rPr>
              <a:t>2</a:t>
            </a:r>
            <a:r>
              <a:rPr lang="nn-NO" altLang="en-US">
                <a:solidFill>
                  <a:srgbClr val="000000"/>
                </a:solidFill>
                <a:latin typeface="Lucida Console" panose="020B0609040504020204" pitchFamily="49" charset="0"/>
              </a:rPr>
              <a:t>; i -= </a:t>
            </a:r>
            <a:r>
              <a:rPr lang="nn-NO" altLang="en-US">
                <a:solidFill>
                  <a:srgbClr val="128AFF"/>
                </a:solidFill>
                <a:latin typeface="Lucida Console" panose="020B0609040504020204" pitchFamily="49" charset="0"/>
              </a:rPr>
              <a:t>2</a:t>
            </a:r>
            <a:r>
              <a:rPr lang="nn-NO" altLang="en-US">
                <a:solidFill>
                  <a:srgbClr val="000000"/>
                </a:solidFill>
                <a:latin typeface="Lucida Console" panose="020B0609040504020204" pitchFamily="49" charset="0"/>
              </a:rPr>
              <a:t>)</a:t>
            </a:r>
          </a:p>
          <a:p>
            <a:pPr eaLnBrk="1" hangingPunct="1"/>
            <a:r>
              <a:rPr lang="en-US" altLang="en-US">
                <a:solidFill>
                  <a:srgbClr val="000000"/>
                </a:solidFill>
                <a:latin typeface="AGaramond" pitchFamily="50" charset="0"/>
              </a:rPr>
              <a:t>e)Vary the control variable over the values </a:t>
            </a:r>
            <a:r>
              <a:rPr lang="en-US" altLang="en-US">
                <a:solidFill>
                  <a:srgbClr val="000000"/>
                </a:solidFill>
                <a:latin typeface="Lucida Console" panose="020B0609040504020204" pitchFamily="49" charset="0"/>
              </a:rPr>
              <a:t>2</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5</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8</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11</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14</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17</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20</a:t>
            </a:r>
            <a:r>
              <a:rPr lang="en-US" altLang="en-US">
                <a:solidFill>
                  <a:srgbClr val="000000"/>
                </a:solidFill>
                <a:latin typeface="AGaramond" pitchFamily="50" charset="0"/>
              </a:rPr>
              <a:t>.</a:t>
            </a:r>
          </a:p>
          <a:p>
            <a:pPr marL="800100" lvl="3" indent="-342900" eaLnBrk="1" hangingPunct="1"/>
            <a:r>
              <a:rPr lang="nn-NO" altLang="en-US">
                <a:solidFill>
                  <a:srgbClr val="0000FF"/>
                </a:solidFill>
                <a:latin typeface="Lucida Console" panose="020B0609040504020204" pitchFamily="49" charset="0"/>
              </a:rPr>
              <a:t>	for</a:t>
            </a:r>
            <a:r>
              <a:rPr lang="nn-NO" altLang="en-US">
                <a:solidFill>
                  <a:srgbClr val="000000"/>
                </a:solidFill>
                <a:latin typeface="Lucida Console" panose="020B0609040504020204" pitchFamily="49" charset="0"/>
              </a:rPr>
              <a:t> (</a:t>
            </a:r>
            <a:r>
              <a:rPr lang="nn-NO" altLang="en-US">
                <a:solidFill>
                  <a:srgbClr val="0000FF"/>
                </a:solidFill>
                <a:latin typeface="Lucida Console" panose="020B0609040504020204" pitchFamily="49" charset="0"/>
              </a:rPr>
              <a:t>int</a:t>
            </a:r>
            <a:r>
              <a:rPr lang="nn-NO" altLang="en-US">
                <a:solidFill>
                  <a:srgbClr val="000000"/>
                </a:solidFill>
                <a:latin typeface="Lucida Console" panose="020B0609040504020204" pitchFamily="49" charset="0"/>
              </a:rPr>
              <a:t> i = </a:t>
            </a:r>
            <a:r>
              <a:rPr lang="nn-NO" altLang="en-US">
                <a:solidFill>
                  <a:srgbClr val="128AFF"/>
                </a:solidFill>
                <a:latin typeface="Lucida Console" panose="020B0609040504020204" pitchFamily="49" charset="0"/>
              </a:rPr>
              <a:t>2</a:t>
            </a:r>
            <a:r>
              <a:rPr lang="nn-NO" altLang="en-US">
                <a:solidFill>
                  <a:srgbClr val="000000"/>
                </a:solidFill>
                <a:latin typeface="Lucida Console" panose="020B0609040504020204" pitchFamily="49" charset="0"/>
              </a:rPr>
              <a:t>; i &lt;= </a:t>
            </a:r>
            <a:r>
              <a:rPr lang="nn-NO" altLang="en-US">
                <a:solidFill>
                  <a:srgbClr val="128AFF"/>
                </a:solidFill>
                <a:latin typeface="Lucida Console" panose="020B0609040504020204" pitchFamily="49" charset="0"/>
              </a:rPr>
              <a:t>20</a:t>
            </a:r>
            <a:r>
              <a:rPr lang="nn-NO" altLang="en-US">
                <a:solidFill>
                  <a:srgbClr val="000000"/>
                </a:solidFill>
                <a:latin typeface="Lucida Console" panose="020B0609040504020204" pitchFamily="49" charset="0"/>
              </a:rPr>
              <a:t>; i += </a:t>
            </a:r>
            <a:r>
              <a:rPr lang="nn-NO" altLang="en-US">
                <a:solidFill>
                  <a:srgbClr val="128AFF"/>
                </a:solidFill>
                <a:latin typeface="Lucida Console" panose="020B0609040504020204" pitchFamily="49" charset="0"/>
              </a:rPr>
              <a:t>3</a:t>
            </a:r>
            <a:r>
              <a:rPr lang="nn-NO" altLang="en-US">
                <a:solidFill>
                  <a:srgbClr val="000000"/>
                </a:solidFill>
                <a:latin typeface="Lucida Console" panose="020B0609040504020204" pitchFamily="49" charset="0"/>
              </a:rPr>
              <a:t>)</a:t>
            </a:r>
          </a:p>
          <a:p>
            <a:pPr eaLnBrk="1" hangingPunct="1"/>
            <a:r>
              <a:rPr lang="en-US" altLang="en-US">
                <a:solidFill>
                  <a:srgbClr val="000000"/>
                </a:solidFill>
                <a:latin typeface="AGaramond" pitchFamily="50" charset="0"/>
              </a:rPr>
              <a:t>f)Vary the control variable over the values </a:t>
            </a:r>
            <a:r>
              <a:rPr lang="en-US" altLang="en-US">
                <a:solidFill>
                  <a:srgbClr val="000000"/>
                </a:solidFill>
                <a:latin typeface="Lucida Console" panose="020B0609040504020204" pitchFamily="49" charset="0"/>
              </a:rPr>
              <a:t>99</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88</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77</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66</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55</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44</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33</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22</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11</a:t>
            </a:r>
            <a:r>
              <a:rPr lang="en-US" altLang="en-US">
                <a:solidFill>
                  <a:srgbClr val="000000"/>
                </a:solidFill>
                <a:latin typeface="AGaramond" pitchFamily="50" charset="0"/>
              </a:rPr>
              <a:t>, </a:t>
            </a:r>
            <a:r>
              <a:rPr lang="en-US" altLang="en-US">
                <a:solidFill>
                  <a:srgbClr val="000000"/>
                </a:solidFill>
                <a:latin typeface="Lucida Console" panose="020B0609040504020204" pitchFamily="49" charset="0"/>
              </a:rPr>
              <a:t>0</a:t>
            </a:r>
            <a:r>
              <a:rPr lang="en-US" altLang="en-US">
                <a:solidFill>
                  <a:srgbClr val="000000"/>
                </a:solidFill>
                <a:latin typeface="AGaramond" pitchFamily="50" charset="0"/>
              </a:rPr>
              <a:t>.</a:t>
            </a:r>
          </a:p>
          <a:p>
            <a:pPr marL="800100" lvl="3" indent="-342900" eaLnBrk="1" hangingPunct="1"/>
            <a:r>
              <a:rPr lang="nn-NO" altLang="en-US">
                <a:solidFill>
                  <a:srgbClr val="0000FF"/>
                </a:solidFill>
                <a:latin typeface="Lucida Console" panose="020B0609040504020204" pitchFamily="49" charset="0"/>
              </a:rPr>
              <a:t>	for</a:t>
            </a:r>
            <a:r>
              <a:rPr lang="nn-NO" altLang="en-US">
                <a:solidFill>
                  <a:srgbClr val="000000"/>
                </a:solidFill>
                <a:latin typeface="Lucida Console" panose="020B0609040504020204" pitchFamily="49" charset="0"/>
              </a:rPr>
              <a:t> (</a:t>
            </a:r>
            <a:r>
              <a:rPr lang="nn-NO" altLang="en-US">
                <a:solidFill>
                  <a:srgbClr val="0000FF"/>
                </a:solidFill>
                <a:latin typeface="Lucida Console" panose="020B0609040504020204" pitchFamily="49" charset="0"/>
              </a:rPr>
              <a:t>int</a:t>
            </a:r>
            <a:r>
              <a:rPr lang="nn-NO" altLang="en-US">
                <a:solidFill>
                  <a:srgbClr val="000000"/>
                </a:solidFill>
                <a:latin typeface="Lucida Console" panose="020B0609040504020204" pitchFamily="49" charset="0"/>
              </a:rPr>
              <a:t> i = </a:t>
            </a:r>
            <a:r>
              <a:rPr lang="nn-NO" altLang="en-US">
                <a:solidFill>
                  <a:srgbClr val="128AFF"/>
                </a:solidFill>
                <a:latin typeface="Lucida Console" panose="020B0609040504020204" pitchFamily="49" charset="0"/>
              </a:rPr>
              <a:t>99</a:t>
            </a:r>
            <a:r>
              <a:rPr lang="nn-NO" altLang="en-US">
                <a:solidFill>
                  <a:srgbClr val="000000"/>
                </a:solidFill>
                <a:latin typeface="Lucida Console" panose="020B0609040504020204" pitchFamily="49" charset="0"/>
              </a:rPr>
              <a:t>; i &gt;= </a:t>
            </a:r>
            <a:r>
              <a:rPr lang="nn-NO" altLang="en-US">
                <a:solidFill>
                  <a:srgbClr val="128AFF"/>
                </a:solidFill>
                <a:latin typeface="Lucida Console" panose="020B0609040504020204" pitchFamily="49" charset="0"/>
              </a:rPr>
              <a:t>0</a:t>
            </a:r>
            <a:r>
              <a:rPr lang="nn-NO" altLang="en-US">
                <a:solidFill>
                  <a:srgbClr val="000000"/>
                </a:solidFill>
                <a:latin typeface="Lucida Console" panose="020B0609040504020204" pitchFamily="49" charset="0"/>
              </a:rPr>
              <a:t>; i -= </a:t>
            </a:r>
            <a:r>
              <a:rPr lang="nn-NO" altLang="en-US">
                <a:solidFill>
                  <a:srgbClr val="128AFF"/>
                </a:solidFill>
                <a:latin typeface="Lucida Console" panose="020B0609040504020204" pitchFamily="49" charset="0"/>
              </a:rPr>
              <a:t>11</a:t>
            </a:r>
            <a:r>
              <a:rPr lang="nn-NO" altLang="en-US">
                <a:solidFill>
                  <a:srgbClr val="000000"/>
                </a:solidFill>
                <a:latin typeface="Lucida Console" panose="020B0609040504020204" pitchFamily="49" charset="0"/>
              </a:rPr>
              <a:t>)</a:t>
            </a:r>
          </a:p>
          <a:p>
            <a:pPr marL="800100" lvl="3" indent="-342900" eaLnBrk="1" hangingPunct="1"/>
            <a:endParaRPr lang="nn-NO" altLang="en-US">
              <a:solidFill>
                <a:srgbClr val="000000"/>
              </a:solidFill>
              <a:latin typeface="Lucida Console" panose="020B0609040504020204" pitchFamily="49" charset="0"/>
            </a:endParaRPr>
          </a:p>
          <a:p>
            <a:pPr eaLnBrk="1" hangingPunct="1"/>
            <a:endParaRPr lang="en-US" altLang="en-US">
              <a:solidFill>
                <a:srgbClr val="000000"/>
              </a:solidFill>
              <a:latin typeface="AGaramond" pitchFamily="50" charset="0"/>
            </a:endParaRPr>
          </a:p>
          <a:p>
            <a:pPr eaLnBrk="1" hangingPunct="1"/>
            <a:endParaRPr lang="en-US" altLang="en-US">
              <a:solidFill>
                <a:srgbClr val="000000"/>
              </a:solidFill>
              <a:latin typeface="AGaramond" pitchFamily="50" charset="0"/>
            </a:endParaRPr>
          </a:p>
          <a:p>
            <a:pPr eaLnBrk="1" hangingPunct="1"/>
            <a:endParaRPr lang="en-US" altLang="en-US"/>
          </a:p>
        </p:txBody>
      </p:sp>
      <p:sp>
        <p:nvSpPr>
          <p:cNvPr id="3994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1" descr="jhtp_04_CS2_Page_20"/>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4.4  </a:t>
            </a:r>
            <a:r>
              <a:rPr lang="en-US" dirty="0">
                <a:solidFill>
                  <a:srgbClr val="3380E6"/>
                </a:solidFill>
                <a:latin typeface="Arial"/>
              </a:rPr>
              <a:t>Examples Using the </a:t>
            </a:r>
            <a:r>
              <a:rPr lang="en-US" dirty="0">
                <a:solidFill>
                  <a:srgbClr val="3380E6"/>
                </a:solidFill>
                <a:latin typeface="Lucida Console"/>
              </a:rPr>
              <a:t>for</a:t>
            </a:r>
            <a:r>
              <a:rPr lang="en-US" dirty="0">
                <a:solidFill>
                  <a:srgbClr val="3380E6"/>
                </a:solidFill>
                <a:latin typeface="Arial"/>
              </a:rPr>
              <a:t> Statement (Cont.)</a:t>
            </a:r>
          </a:p>
        </p:txBody>
      </p:sp>
      <p:sp>
        <p:nvSpPr>
          <p:cNvPr id="100355" name="Text Placeholder 2"/>
          <p:cNvSpPr>
            <a:spLocks noGrp="1"/>
          </p:cNvSpPr>
          <p:nvPr>
            <p:ph type="body" idx="1"/>
          </p:nvPr>
        </p:nvSpPr>
        <p:spPr/>
        <p:txBody>
          <a:bodyPr/>
          <a:lstStyle/>
          <a:p>
            <a:pPr eaLnBrk="1" hangingPunct="1"/>
            <a:r>
              <a:rPr lang="en-US" altLang="en-US" dirty="0">
                <a:solidFill>
                  <a:srgbClr val="000000"/>
                </a:solidFill>
                <a:latin typeface="Times New Roman" panose="02020603050405020304" pitchFamily="18" charset="0"/>
              </a:rPr>
              <a:t>The </a:t>
            </a:r>
            <a:r>
              <a:rPr lang="en-US" altLang="en-US" i="1" dirty="0">
                <a:solidFill>
                  <a:srgbClr val="000000"/>
                </a:solidFill>
                <a:latin typeface="Times New Roman" panose="02020603050405020304" pitchFamily="18" charset="0"/>
              </a:rPr>
              <a:t>initialization</a:t>
            </a:r>
            <a:r>
              <a:rPr lang="en-US" altLang="en-US" dirty="0">
                <a:solidFill>
                  <a:srgbClr val="000000"/>
                </a:solidFill>
                <a:latin typeface="Times New Roman" panose="02020603050405020304" pitchFamily="18" charset="0"/>
              </a:rPr>
              <a:t> and </a:t>
            </a:r>
            <a:r>
              <a:rPr lang="en-US" altLang="en-US" i="1" dirty="0">
                <a:solidFill>
                  <a:srgbClr val="000000"/>
                </a:solidFill>
                <a:latin typeface="Times New Roman" panose="02020603050405020304" pitchFamily="18" charset="0"/>
              </a:rPr>
              <a:t>increment</a:t>
            </a:r>
            <a:r>
              <a:rPr lang="en-US" altLang="en-US" dirty="0">
                <a:solidFill>
                  <a:srgbClr val="000000"/>
                </a:solidFill>
                <a:latin typeface="Times New Roman" panose="02020603050405020304" pitchFamily="18" charset="0"/>
              </a:rPr>
              <a:t> expressions can be comma-separated lists that enable you to use multiple initialization expressions or multiple increment expressions.</a:t>
            </a:r>
          </a:p>
          <a:p>
            <a:pPr eaLnBrk="1" hangingPunct="1"/>
            <a:r>
              <a:rPr lang="en-US" altLang="en-US" dirty="0">
                <a:solidFill>
                  <a:srgbClr val="000000"/>
                </a:solidFill>
                <a:latin typeface="Times New Roman" panose="02020603050405020304" pitchFamily="18" charset="0"/>
              </a:rPr>
              <a:t>Body of the </a:t>
            </a:r>
            <a:r>
              <a:rPr lang="en-US" altLang="en-US" dirty="0">
                <a:solidFill>
                  <a:srgbClr val="000000"/>
                </a:solidFill>
                <a:latin typeface="Lucida Console" panose="020B0609040504020204" pitchFamily="49" charset="0"/>
              </a:rPr>
              <a:t>for</a:t>
            </a:r>
            <a:r>
              <a:rPr lang="en-US" altLang="en-US" dirty="0">
                <a:solidFill>
                  <a:srgbClr val="000000"/>
                </a:solidFill>
                <a:latin typeface="Times New Roman" panose="02020603050405020304" pitchFamily="18" charset="0"/>
              </a:rPr>
              <a:t> statement could be merged into the increment portion of the </a:t>
            </a:r>
            <a:r>
              <a:rPr lang="en-US" altLang="en-US" dirty="0">
                <a:solidFill>
                  <a:srgbClr val="000000"/>
                </a:solidFill>
                <a:latin typeface="Lucida Console" panose="020B0609040504020204" pitchFamily="49" charset="0"/>
              </a:rPr>
              <a:t>for</a:t>
            </a:r>
            <a:r>
              <a:rPr lang="en-US" altLang="en-US" dirty="0">
                <a:solidFill>
                  <a:srgbClr val="000000"/>
                </a:solidFill>
                <a:latin typeface="Times New Roman" panose="02020603050405020304" pitchFamily="18" charset="0"/>
              </a:rPr>
              <a:t> header by using a comma as follows:</a:t>
            </a:r>
          </a:p>
          <a:p>
            <a:pPr lvl="2" eaLnBrk="1" hangingPunct="1">
              <a:buFont typeface="Wingdings 2" panose="05020102010507070707" pitchFamily="18" charset="2"/>
              <a:buNone/>
            </a:pPr>
            <a:r>
              <a:rPr lang="en-US" altLang="en-US" dirty="0">
                <a:solidFill>
                  <a:srgbClr val="0000FF"/>
                </a:solidFill>
                <a:latin typeface="Lucida Console" panose="020B0609040504020204" pitchFamily="49" charset="0"/>
              </a:rPr>
              <a:t>	for</a:t>
            </a:r>
            <a:r>
              <a:rPr lang="en-US" altLang="en-US" dirty="0">
                <a:solidFill>
                  <a:srgbClr val="000000"/>
                </a:solidFill>
                <a:latin typeface="Lucida Console" panose="020B0609040504020204" pitchFamily="49" charset="0"/>
              </a:rPr>
              <a:t> (</a:t>
            </a:r>
            <a:r>
              <a:rPr lang="en-US" altLang="en-US" dirty="0" err="1">
                <a:solidFill>
                  <a:srgbClr val="0000FF"/>
                </a:solidFill>
                <a:latin typeface="Lucida Console" panose="020B0609040504020204" pitchFamily="49" charset="0"/>
              </a:rPr>
              <a:t>int</a:t>
            </a:r>
            <a:r>
              <a:rPr lang="en-US" altLang="en-US" dirty="0">
                <a:solidFill>
                  <a:srgbClr val="000000"/>
                </a:solidFill>
                <a:latin typeface="Lucida Console" panose="020B0609040504020204" pitchFamily="49" charset="0"/>
              </a:rPr>
              <a:t> number = </a:t>
            </a:r>
            <a:r>
              <a:rPr lang="en-US" altLang="en-US" dirty="0">
                <a:solidFill>
                  <a:srgbClr val="128AFF"/>
                </a:solidFill>
                <a:latin typeface="Lucida Console" panose="020B0609040504020204" pitchFamily="49" charset="0"/>
              </a:rPr>
              <a:t>2</a:t>
            </a:r>
            <a:r>
              <a:rPr lang="en-US" altLang="en-US" dirty="0">
                <a:solidFill>
                  <a:srgbClr val="000000"/>
                </a:solidFill>
                <a:latin typeface="Lucida Console" panose="020B0609040504020204" pitchFamily="49" charset="0"/>
              </a:rPr>
              <a:t>; </a:t>
            </a:r>
            <a:br>
              <a:rPr lang="en-US" altLang="en-US" dirty="0">
                <a:solidFill>
                  <a:srgbClr val="000000"/>
                </a:solidFill>
                <a:latin typeface="Lucida Console" panose="020B0609040504020204" pitchFamily="49" charset="0"/>
              </a:rPr>
            </a:br>
            <a:r>
              <a:rPr lang="en-US" altLang="en-US" dirty="0">
                <a:solidFill>
                  <a:srgbClr val="000000"/>
                </a:solidFill>
                <a:latin typeface="Lucida Console" panose="020B0609040504020204" pitchFamily="49" charset="0"/>
              </a:rPr>
              <a:t>   number &lt;= </a:t>
            </a:r>
            <a:r>
              <a:rPr lang="en-US" altLang="en-US" dirty="0">
                <a:solidFill>
                  <a:srgbClr val="128AFF"/>
                </a:solidFill>
                <a:latin typeface="Lucida Console" panose="020B0609040504020204" pitchFamily="49" charset="0"/>
              </a:rPr>
              <a:t>20</a:t>
            </a:r>
            <a:r>
              <a:rPr lang="en-US" altLang="en-US" dirty="0">
                <a:solidFill>
                  <a:srgbClr val="000000"/>
                </a:solidFill>
                <a:latin typeface="Lucida Console" panose="020B0609040504020204" pitchFamily="49" charset="0"/>
              </a:rPr>
              <a:t>; </a:t>
            </a:r>
            <a:br>
              <a:rPr lang="en-US" altLang="en-US" dirty="0">
                <a:solidFill>
                  <a:srgbClr val="000000"/>
                </a:solidFill>
                <a:latin typeface="Lucida Console" panose="020B0609040504020204" pitchFamily="49" charset="0"/>
              </a:rPr>
            </a:br>
            <a:r>
              <a:rPr lang="en-US" altLang="en-US" dirty="0">
                <a:solidFill>
                  <a:srgbClr val="000000"/>
                </a:solidFill>
                <a:latin typeface="Lucida Console" panose="020B0609040504020204" pitchFamily="49" charset="0"/>
              </a:rPr>
              <a:t>   total += number, number += </a:t>
            </a:r>
            <a:r>
              <a:rPr lang="en-US" altLang="en-US" dirty="0">
                <a:solidFill>
                  <a:srgbClr val="128AFF"/>
                </a:solidFill>
                <a:latin typeface="Lucida Console" panose="020B0609040504020204" pitchFamily="49" charset="0"/>
              </a:rPr>
              <a:t>2</a:t>
            </a:r>
            <a:r>
              <a:rPr lang="en-US" altLang="en-US" dirty="0">
                <a:solidFill>
                  <a:srgbClr val="000000"/>
                </a:solidFill>
                <a:latin typeface="Lucida Console" panose="020B0609040504020204" pitchFamily="49" charset="0"/>
              </a:rPr>
              <a:t>)</a:t>
            </a:r>
            <a:br>
              <a:rPr lang="en-US" altLang="en-US" dirty="0">
                <a:solidFill>
                  <a:srgbClr val="000000"/>
                </a:solidFill>
                <a:latin typeface="Lucida Console" panose="020B0609040504020204" pitchFamily="49" charset="0"/>
              </a:rPr>
            </a:br>
            <a:r>
              <a:rPr lang="en-US" altLang="en-US" dirty="0">
                <a:solidFill>
                  <a:srgbClr val="000000"/>
                </a:solidFill>
                <a:latin typeface="Lucida Console" panose="020B0609040504020204" pitchFamily="49" charset="0"/>
              </a:rPr>
              <a:t>   ; </a:t>
            </a:r>
            <a:r>
              <a:rPr lang="en-US" altLang="en-US" dirty="0">
                <a:solidFill>
                  <a:srgbClr val="00BF00"/>
                </a:solidFill>
                <a:latin typeface="Lucida Console" panose="020B0609040504020204" pitchFamily="49" charset="0"/>
              </a:rPr>
              <a:t>// empty statement</a:t>
            </a:r>
            <a:endParaRPr lang="en-US" altLang="en-US" dirty="0">
              <a:solidFill>
                <a:srgbClr val="000000"/>
              </a:solidFill>
              <a:latin typeface="Lucida Console" panose="020B0609040504020204" pitchFamily="49" charset="0"/>
            </a:endParaRPr>
          </a:p>
        </p:txBody>
      </p:sp>
      <p:sp>
        <p:nvSpPr>
          <p:cNvPr id="4301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rgbClr val="24B5A1"/>
                </a:solidFill>
                <a:latin typeface="Arial"/>
              </a:rPr>
              <a:t>4.5  </a:t>
            </a:r>
            <a:r>
              <a:rPr lang="en-US" dirty="0">
                <a:solidFill>
                  <a:srgbClr val="3380E6"/>
                </a:solidFill>
                <a:latin typeface="Lucida Console"/>
              </a:rPr>
              <a:t>do</a:t>
            </a:r>
            <a:r>
              <a:rPr lang="en-US" dirty="0">
                <a:solidFill>
                  <a:srgbClr val="3380E6"/>
                </a:solidFill>
                <a:latin typeface="Arial"/>
              </a:rPr>
              <a:t>…</a:t>
            </a:r>
            <a:r>
              <a:rPr lang="en-US" dirty="0">
                <a:solidFill>
                  <a:srgbClr val="3380E6"/>
                </a:solidFill>
                <a:latin typeface="Lucida Console"/>
              </a:rPr>
              <a:t>while</a:t>
            </a:r>
            <a:r>
              <a:rPr lang="en-US" dirty="0">
                <a:solidFill>
                  <a:srgbClr val="3380E6"/>
                </a:solidFill>
                <a:latin typeface="Arial"/>
              </a:rPr>
              <a:t> Repetition Statement</a:t>
            </a:r>
          </a:p>
        </p:txBody>
      </p:sp>
      <p:sp>
        <p:nvSpPr>
          <p:cNvPr id="102403" name="Text Placeholder 2"/>
          <p:cNvSpPr>
            <a:spLocks noGrp="1"/>
          </p:cNvSpPr>
          <p:nvPr>
            <p:ph type="body" idx="1"/>
          </p:nvPr>
        </p:nvSpPr>
        <p:spPr/>
        <p:txBody>
          <a:bodyPr/>
          <a:lstStyle/>
          <a:p>
            <a:pPr eaLnBrk="1" hangingPunct="1">
              <a:lnSpc>
                <a:spcPct val="90000"/>
              </a:lnSpc>
            </a:pPr>
            <a:r>
              <a:rPr lang="en-US" altLang="en-US">
                <a:solidFill>
                  <a:srgbClr val="000000"/>
                </a:solidFill>
                <a:latin typeface="Times New Roman" panose="02020603050405020304" pitchFamily="18" charset="0"/>
              </a:rPr>
              <a:t>The </a:t>
            </a:r>
            <a:r>
              <a:rPr lang="en-US" altLang="en-US">
                <a:solidFill>
                  <a:srgbClr val="0000FF"/>
                </a:solidFill>
                <a:latin typeface="LucidaSansTypewriter" pitchFamily="49" charset="0"/>
              </a:rPr>
              <a:t>do</a:t>
            </a:r>
            <a:r>
              <a:rPr lang="en-US" altLang="en-US" b="1">
                <a:solidFill>
                  <a:srgbClr val="0000FF"/>
                </a:solidFill>
                <a:latin typeface="AGaramond Bold" pitchFamily="50" charset="0"/>
              </a:rPr>
              <a:t>…</a:t>
            </a:r>
            <a:r>
              <a:rPr lang="en-US" altLang="en-US" b="1">
                <a:solidFill>
                  <a:srgbClr val="0000FF"/>
                </a:solidFill>
                <a:latin typeface="LucidaSansTypewriter" pitchFamily="49" charset="0"/>
              </a:rPr>
              <a:t>while</a:t>
            </a:r>
            <a:r>
              <a:rPr lang="en-US" altLang="en-US" b="1">
                <a:solidFill>
                  <a:srgbClr val="0000FF"/>
                </a:solidFill>
                <a:latin typeface="Times New Roman" panose="02020603050405020304" pitchFamily="18" charset="0"/>
                <a:cs typeface="Times New Roman" panose="02020603050405020304" pitchFamily="18" charset="0"/>
              </a:rPr>
              <a:t> repetition statement</a:t>
            </a:r>
            <a:r>
              <a:rPr lang="en-US" altLang="en-US">
                <a:solidFill>
                  <a:srgbClr val="000000"/>
                </a:solidFill>
                <a:latin typeface="Times New Roman" panose="02020603050405020304" pitchFamily="18" charset="0"/>
                <a:cs typeface="Times New Roman" panose="02020603050405020304" pitchFamily="18" charset="0"/>
              </a:rPr>
              <a:t> is similar to the </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cs typeface="Times New Roman" panose="02020603050405020304" pitchFamily="18" charset="0"/>
              </a:rPr>
              <a:t> statement. </a:t>
            </a:r>
          </a:p>
          <a:p>
            <a:pPr eaLnBrk="1" hangingPunct="1">
              <a:lnSpc>
                <a:spcPct val="90000"/>
              </a:lnSpc>
            </a:pPr>
            <a:r>
              <a:rPr lang="en-US" altLang="en-US">
                <a:solidFill>
                  <a:srgbClr val="000000"/>
                </a:solidFill>
                <a:latin typeface="Times New Roman" panose="02020603050405020304" pitchFamily="18" charset="0"/>
              </a:rPr>
              <a:t>In the </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the program tests the loop-continuation condition at the </a:t>
            </a:r>
            <a:r>
              <a:rPr lang="en-US" altLang="en-US" i="1">
                <a:solidFill>
                  <a:srgbClr val="000000"/>
                </a:solidFill>
                <a:latin typeface="Times New Roman" panose="02020603050405020304" pitchFamily="18" charset="0"/>
              </a:rPr>
              <a:t>beginning</a:t>
            </a:r>
            <a:r>
              <a:rPr lang="en-US" altLang="en-US">
                <a:solidFill>
                  <a:srgbClr val="000000"/>
                </a:solidFill>
                <a:latin typeface="Times New Roman" panose="02020603050405020304" pitchFamily="18" charset="0"/>
              </a:rPr>
              <a:t> of the loop, </a:t>
            </a:r>
            <a:r>
              <a:rPr lang="en-US" altLang="en-US" i="1">
                <a:solidFill>
                  <a:srgbClr val="000000"/>
                </a:solidFill>
                <a:latin typeface="Times New Roman" panose="02020603050405020304" pitchFamily="18" charset="0"/>
              </a:rPr>
              <a:t>before</a:t>
            </a:r>
            <a:r>
              <a:rPr lang="en-US" altLang="en-US">
                <a:solidFill>
                  <a:srgbClr val="000000"/>
                </a:solidFill>
                <a:latin typeface="Times New Roman" panose="02020603050405020304" pitchFamily="18" charset="0"/>
              </a:rPr>
              <a:t> executing the loop’s body; if the condition is </a:t>
            </a:r>
            <a:r>
              <a:rPr lang="en-US" altLang="en-US" i="1">
                <a:solidFill>
                  <a:srgbClr val="000000"/>
                </a:solidFill>
                <a:latin typeface="Times New Roman" panose="02020603050405020304" pitchFamily="18" charset="0"/>
              </a:rPr>
              <a:t>false</a:t>
            </a:r>
            <a:r>
              <a:rPr lang="en-US" altLang="en-US">
                <a:solidFill>
                  <a:srgbClr val="000000"/>
                </a:solidFill>
                <a:latin typeface="Times New Roman" panose="02020603050405020304" pitchFamily="18" charset="0"/>
              </a:rPr>
              <a:t>, the body </a:t>
            </a:r>
            <a:r>
              <a:rPr lang="en-US" altLang="en-US" i="1">
                <a:solidFill>
                  <a:srgbClr val="000000"/>
                </a:solidFill>
                <a:latin typeface="Times New Roman" panose="02020603050405020304" pitchFamily="18" charset="0"/>
              </a:rPr>
              <a:t>never</a:t>
            </a:r>
            <a:r>
              <a:rPr lang="en-US" altLang="en-US">
                <a:solidFill>
                  <a:srgbClr val="000000"/>
                </a:solidFill>
                <a:latin typeface="Times New Roman" panose="02020603050405020304" pitchFamily="18" charset="0"/>
              </a:rPr>
              <a:t> executes. </a:t>
            </a:r>
          </a:p>
          <a:p>
            <a:pPr eaLnBrk="1" hangingPunct="1">
              <a:lnSpc>
                <a:spcPct val="90000"/>
              </a:lnSpc>
            </a:pPr>
            <a:r>
              <a:rPr lang="en-US" altLang="en-US">
                <a:solidFill>
                  <a:srgbClr val="000000"/>
                </a:solidFill>
                <a:latin typeface="Times New Roman" panose="02020603050405020304" pitchFamily="18" charset="0"/>
              </a:rPr>
              <a:t>The </a:t>
            </a:r>
            <a:r>
              <a:rPr lang="en-US" altLang="en-US">
                <a:solidFill>
                  <a:srgbClr val="000000"/>
                </a:solidFill>
                <a:latin typeface="Lucida Console" panose="020B0609040504020204" pitchFamily="49" charset="0"/>
              </a:rPr>
              <a:t>do</a:t>
            </a:r>
            <a:r>
              <a:rPr lang="en-US" altLang="en-US">
                <a:solidFill>
                  <a:srgbClr val="000000"/>
                </a:solidFill>
                <a:latin typeface="Times New Roman" panose="02020603050405020304" pitchFamily="18" charset="0"/>
              </a:rPr>
              <a:t>…</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statement tests the loop-continuation condition </a:t>
            </a:r>
            <a:r>
              <a:rPr lang="en-US" altLang="en-US" i="1">
                <a:solidFill>
                  <a:srgbClr val="000000"/>
                </a:solidFill>
                <a:latin typeface="Times New Roman" panose="02020603050405020304" pitchFamily="18" charset="0"/>
              </a:rPr>
              <a:t>after </a:t>
            </a:r>
            <a:r>
              <a:rPr lang="en-US" altLang="en-US">
                <a:solidFill>
                  <a:srgbClr val="000000"/>
                </a:solidFill>
                <a:latin typeface="Times New Roman" panose="02020603050405020304" pitchFamily="18" charset="0"/>
              </a:rPr>
              <a:t>executing the loop’s body; therefore, </a:t>
            </a:r>
            <a:r>
              <a:rPr lang="en-US" altLang="en-US" i="1">
                <a:solidFill>
                  <a:srgbClr val="000000"/>
                </a:solidFill>
                <a:latin typeface="Times New Roman" panose="02020603050405020304" pitchFamily="18" charset="0"/>
              </a:rPr>
              <a:t>the body always executes at least once</a:t>
            </a:r>
            <a:r>
              <a:rPr lang="en-US" altLang="en-US">
                <a:solidFill>
                  <a:srgbClr val="000000"/>
                </a:solidFill>
                <a:latin typeface="Times New Roman" panose="02020603050405020304" pitchFamily="18" charset="0"/>
              </a:rPr>
              <a:t>. </a:t>
            </a:r>
          </a:p>
          <a:p>
            <a:pPr eaLnBrk="1" hangingPunct="1">
              <a:lnSpc>
                <a:spcPct val="90000"/>
              </a:lnSpc>
            </a:pPr>
            <a:r>
              <a:rPr lang="en-US" altLang="en-US">
                <a:solidFill>
                  <a:srgbClr val="000000"/>
                </a:solidFill>
                <a:latin typeface="Times New Roman" panose="02020603050405020304" pitchFamily="18" charset="0"/>
              </a:rPr>
              <a:t>When a </a:t>
            </a:r>
            <a:r>
              <a:rPr lang="en-US" altLang="en-US">
                <a:solidFill>
                  <a:srgbClr val="000000"/>
                </a:solidFill>
                <a:latin typeface="Lucida Console" panose="020B0609040504020204" pitchFamily="49" charset="0"/>
              </a:rPr>
              <a:t>do</a:t>
            </a:r>
            <a:r>
              <a:rPr lang="en-US" altLang="en-US">
                <a:solidFill>
                  <a:srgbClr val="000000"/>
                </a:solidFill>
                <a:latin typeface="Times New Roman" panose="02020603050405020304" pitchFamily="18" charset="0"/>
              </a:rPr>
              <a:t>…</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statement terminates, execution continues with the next statement in sequence. </a:t>
            </a:r>
          </a:p>
        </p:txBody>
      </p:sp>
      <p:sp>
        <p:nvSpPr>
          <p:cNvPr id="5427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1" descr="jhtp_04_CS2_Page_26"/>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819"/>
            <a:ext cx="8229600" cy="1143000"/>
          </a:xfrm>
        </p:spPr>
        <p:txBody>
          <a:bodyPr>
            <a:normAutofit fontScale="90000"/>
          </a:bodyPr>
          <a:lstStyle/>
          <a:p>
            <a:pPr eaLnBrk="1" fontAlgn="auto" hangingPunct="1">
              <a:spcAft>
                <a:spcPts val="0"/>
              </a:spcAft>
              <a:defRPr/>
            </a:pPr>
            <a:r>
              <a:rPr lang="en-US" dirty="0">
                <a:solidFill>
                  <a:srgbClr val="24B5A1"/>
                </a:solidFill>
                <a:latin typeface="Arial"/>
              </a:rPr>
              <a:t>4.5  </a:t>
            </a:r>
            <a:r>
              <a:rPr lang="en-US" dirty="0">
                <a:solidFill>
                  <a:srgbClr val="3380E6"/>
                </a:solidFill>
                <a:latin typeface="Lucida Console"/>
              </a:rPr>
              <a:t>do</a:t>
            </a:r>
            <a:r>
              <a:rPr lang="en-US" dirty="0">
                <a:solidFill>
                  <a:srgbClr val="3380E6"/>
                </a:solidFill>
                <a:latin typeface="Arial"/>
              </a:rPr>
              <a:t>…</a:t>
            </a:r>
            <a:r>
              <a:rPr lang="en-US" dirty="0">
                <a:solidFill>
                  <a:srgbClr val="3380E6"/>
                </a:solidFill>
                <a:latin typeface="Lucida Console"/>
              </a:rPr>
              <a:t>while</a:t>
            </a:r>
            <a:r>
              <a:rPr lang="en-US" dirty="0">
                <a:solidFill>
                  <a:srgbClr val="3380E6"/>
                </a:solidFill>
                <a:latin typeface="Arial"/>
              </a:rPr>
              <a:t> Repetition </a:t>
            </a:r>
            <a:br>
              <a:rPr lang="en-US" dirty="0">
                <a:solidFill>
                  <a:srgbClr val="3380E6"/>
                </a:solidFill>
                <a:latin typeface="Arial"/>
              </a:rPr>
            </a:br>
            <a:r>
              <a:rPr lang="en-US" dirty="0">
                <a:solidFill>
                  <a:srgbClr val="3380E6"/>
                </a:solidFill>
                <a:latin typeface="Arial"/>
              </a:rPr>
              <a:t>Statement (Cont.)</a:t>
            </a:r>
          </a:p>
        </p:txBody>
      </p:sp>
      <p:sp>
        <p:nvSpPr>
          <p:cNvPr id="105475" name="Text Placeholder 2"/>
          <p:cNvSpPr>
            <a:spLocks noGrp="1"/>
          </p:cNvSpPr>
          <p:nvPr>
            <p:ph type="body" idx="1"/>
          </p:nvPr>
        </p:nvSpPr>
        <p:spPr/>
        <p:txBody>
          <a:bodyPr/>
          <a:lstStyle/>
          <a:p>
            <a:pPr eaLnBrk="1" hangingPunct="1"/>
            <a:endParaRPr lang="en-US" altLang="en-US">
              <a:solidFill>
                <a:srgbClr val="000000"/>
              </a:solidFill>
              <a:latin typeface="Times New Roman" panose="02020603050405020304" pitchFamily="18" charset="0"/>
            </a:endParaRPr>
          </a:p>
          <a:p>
            <a:pPr eaLnBrk="1" hangingPunct="1"/>
            <a:endParaRPr lang="en-US" altLang="en-US">
              <a:solidFill>
                <a:srgbClr val="000000"/>
              </a:solidFill>
              <a:latin typeface="Times New Roman" panose="02020603050405020304" pitchFamily="18" charset="0"/>
            </a:endParaRPr>
          </a:p>
          <a:p>
            <a:pPr eaLnBrk="1" hangingPunct="1"/>
            <a:endParaRPr lang="en-US" altLang="en-US">
              <a:solidFill>
                <a:srgbClr val="000000"/>
              </a:solidFill>
              <a:latin typeface="Times New Roman" panose="02020603050405020304" pitchFamily="18" charset="0"/>
            </a:endParaRPr>
          </a:p>
          <a:p>
            <a:pPr eaLnBrk="1" hangingPunct="1"/>
            <a:endParaRPr lang="en-US" altLang="en-US">
              <a:solidFill>
                <a:srgbClr val="000000"/>
              </a:solidFill>
              <a:latin typeface="Times New Roman" panose="02020603050405020304" pitchFamily="18" charset="0"/>
            </a:endParaRPr>
          </a:p>
          <a:p>
            <a:pPr eaLnBrk="1" hangingPunct="1"/>
            <a:endParaRPr lang="en-US" altLang="en-US">
              <a:solidFill>
                <a:srgbClr val="000000"/>
              </a:solidFill>
              <a:latin typeface="Times New Roman" panose="02020603050405020304" pitchFamily="18" charset="0"/>
            </a:endParaRPr>
          </a:p>
          <a:p>
            <a:pPr eaLnBrk="1" hangingPunct="1"/>
            <a:endParaRPr lang="en-US" altLang="en-US">
              <a:solidFill>
                <a:srgbClr val="000000"/>
              </a:solidFill>
              <a:latin typeface="Times New Roman" panose="02020603050405020304" pitchFamily="18" charset="0"/>
            </a:endParaRPr>
          </a:p>
          <a:p>
            <a:pPr eaLnBrk="1" hangingPunct="1"/>
            <a:endParaRPr lang="en-US" altLang="en-US">
              <a:solidFill>
                <a:srgbClr val="000000"/>
              </a:solidFill>
              <a:latin typeface="Times New Roman" panose="02020603050405020304" pitchFamily="18" charset="0"/>
            </a:endParaRPr>
          </a:p>
          <a:p>
            <a:pPr eaLnBrk="1" hangingPunct="1"/>
            <a:r>
              <a:rPr lang="en-US" altLang="en-US">
                <a:solidFill>
                  <a:srgbClr val="000000"/>
                </a:solidFill>
                <a:latin typeface="Times New Roman" panose="02020603050405020304" pitchFamily="18" charset="0"/>
              </a:rPr>
              <a:t>The diagram makes it clear that the loop-continuation condition is not evaluated until </a:t>
            </a:r>
            <a:r>
              <a:rPr lang="en-US" altLang="en-US" i="1">
                <a:solidFill>
                  <a:srgbClr val="000000"/>
                </a:solidFill>
                <a:latin typeface="Times New Roman" panose="02020603050405020304" pitchFamily="18" charset="0"/>
              </a:rPr>
              <a:t>after</a:t>
            </a:r>
            <a:r>
              <a:rPr lang="en-US" altLang="en-US">
                <a:solidFill>
                  <a:srgbClr val="000000"/>
                </a:solidFill>
                <a:latin typeface="Times New Roman" panose="02020603050405020304" pitchFamily="18" charset="0"/>
              </a:rPr>
              <a:t> the loop performs the action state </a:t>
            </a:r>
            <a:r>
              <a:rPr lang="en-US" altLang="en-US" i="1">
                <a:solidFill>
                  <a:srgbClr val="000000"/>
                </a:solidFill>
                <a:latin typeface="Times New Roman" panose="02020603050405020304" pitchFamily="18" charset="0"/>
              </a:rPr>
              <a:t>at least once</a:t>
            </a:r>
            <a:r>
              <a:rPr lang="en-US" altLang="en-US">
                <a:solidFill>
                  <a:srgbClr val="000000"/>
                </a:solidFill>
                <a:latin typeface="Times New Roman" panose="02020603050405020304" pitchFamily="18" charset="0"/>
              </a:rPr>
              <a:t>.</a:t>
            </a:r>
          </a:p>
        </p:txBody>
      </p:sp>
      <p:sp>
        <p:nvSpPr>
          <p:cNvPr id="5632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pic>
        <p:nvPicPr>
          <p:cNvPr id="105477" name="Picture 1" descr="jhtp_04_CS2_Page_27"/>
          <p:cNvPicPr>
            <a:picLocks noGrp="1" noChangeAspect="1"/>
          </p:cNvPicPr>
          <p:nvPr isPhoto="1"/>
        </p:nvPicPr>
        <p:blipFill>
          <a:blip r:embed="rId3">
            <a:extLst>
              <a:ext uri="{28A0092B-C50C-407E-A947-70E740481C1C}">
                <a14:useLocalDpi xmlns:a14="http://schemas.microsoft.com/office/drawing/2010/main" val="0"/>
              </a:ext>
            </a:extLst>
          </a:blip>
          <a:srcRect t="6821" b="12926"/>
          <a:stretch>
            <a:fillRect/>
          </a:stretch>
        </p:blipFill>
        <p:spPr bwMode="auto">
          <a:xfrm>
            <a:off x="1447800" y="74613"/>
            <a:ext cx="91440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4.7  </a:t>
            </a:r>
            <a:r>
              <a:rPr lang="en-US" dirty="0">
                <a:solidFill>
                  <a:srgbClr val="3380E6"/>
                </a:solidFill>
                <a:latin typeface="Lucida Console"/>
              </a:rPr>
              <a:t>break</a:t>
            </a:r>
            <a:r>
              <a:rPr lang="en-US" dirty="0">
                <a:solidFill>
                  <a:srgbClr val="3380E6"/>
                </a:solidFill>
                <a:latin typeface="Arial"/>
              </a:rPr>
              <a:t> and </a:t>
            </a:r>
            <a:r>
              <a:rPr lang="en-US" dirty="0">
                <a:solidFill>
                  <a:srgbClr val="3380E6"/>
                </a:solidFill>
                <a:latin typeface="Lucida Console"/>
              </a:rPr>
              <a:t>continue</a:t>
            </a:r>
            <a:r>
              <a:rPr lang="en-US" dirty="0">
                <a:solidFill>
                  <a:srgbClr val="3380E6"/>
                </a:solidFill>
                <a:latin typeface="Arial"/>
              </a:rPr>
              <a:t> Statements </a:t>
            </a:r>
          </a:p>
        </p:txBody>
      </p:sp>
      <p:sp>
        <p:nvSpPr>
          <p:cNvPr id="107523" name="Text Placeholder 2"/>
          <p:cNvSpPr>
            <a:spLocks noGrp="1"/>
          </p:cNvSpPr>
          <p:nvPr>
            <p:ph type="body" idx="1"/>
          </p:nvPr>
        </p:nvSpPr>
        <p:spPr/>
        <p:txBody>
          <a:bodyPr/>
          <a:lstStyle/>
          <a:p>
            <a:pPr eaLnBrk="1" hangingPunct="1"/>
            <a:r>
              <a:rPr lang="en-US" altLang="en-US">
                <a:solidFill>
                  <a:srgbClr val="000000"/>
                </a:solidFill>
                <a:latin typeface="Times New Roman" panose="02020603050405020304" pitchFamily="18" charset="0"/>
              </a:rPr>
              <a:t>The </a:t>
            </a:r>
            <a:r>
              <a:rPr lang="en-US" altLang="en-US">
                <a:solidFill>
                  <a:srgbClr val="000000"/>
                </a:solidFill>
                <a:latin typeface="Lucida Console" panose="020B0609040504020204" pitchFamily="49" charset="0"/>
              </a:rPr>
              <a:t>break</a:t>
            </a:r>
            <a:r>
              <a:rPr lang="en-US" altLang="en-US">
                <a:solidFill>
                  <a:srgbClr val="000000"/>
                </a:solidFill>
                <a:latin typeface="Times New Roman" panose="02020603050405020304" pitchFamily="18" charset="0"/>
              </a:rPr>
              <a:t> statement, when executed in a </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a:t>
            </a:r>
            <a:r>
              <a:rPr lang="en-US" altLang="en-US">
                <a:solidFill>
                  <a:srgbClr val="000000"/>
                </a:solidFill>
                <a:latin typeface="Lucida Console" panose="020B0609040504020204" pitchFamily="49" charset="0"/>
              </a:rPr>
              <a:t>for</a:t>
            </a:r>
            <a:r>
              <a:rPr lang="en-US" altLang="en-US">
                <a:solidFill>
                  <a:srgbClr val="000000"/>
                </a:solidFill>
                <a:latin typeface="Times New Roman" panose="02020603050405020304" pitchFamily="18" charset="0"/>
              </a:rPr>
              <a:t>, </a:t>
            </a:r>
            <a:r>
              <a:rPr lang="en-US" altLang="en-US">
                <a:solidFill>
                  <a:srgbClr val="000000"/>
                </a:solidFill>
                <a:latin typeface="Lucida Console" panose="020B0609040504020204" pitchFamily="49" charset="0"/>
              </a:rPr>
              <a:t>do</a:t>
            </a:r>
            <a:r>
              <a:rPr lang="en-US" altLang="en-US">
                <a:solidFill>
                  <a:srgbClr val="000000"/>
                </a:solidFill>
                <a:latin typeface="Times New Roman" panose="02020603050405020304" pitchFamily="18" charset="0"/>
              </a:rPr>
              <a:t>…</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or </a:t>
            </a:r>
            <a:r>
              <a:rPr lang="en-US" altLang="en-US">
                <a:solidFill>
                  <a:srgbClr val="000000"/>
                </a:solidFill>
                <a:latin typeface="Lucida Console" panose="020B0609040504020204" pitchFamily="49" charset="0"/>
              </a:rPr>
              <a:t>switch</a:t>
            </a:r>
            <a:r>
              <a:rPr lang="en-US" altLang="en-US">
                <a:solidFill>
                  <a:srgbClr val="000000"/>
                </a:solidFill>
                <a:latin typeface="Times New Roman" panose="02020603050405020304" pitchFamily="18" charset="0"/>
              </a:rPr>
              <a:t>, causes immediate exit from that statement. </a:t>
            </a:r>
          </a:p>
          <a:p>
            <a:pPr eaLnBrk="1" hangingPunct="1"/>
            <a:r>
              <a:rPr lang="en-US" altLang="en-US">
                <a:solidFill>
                  <a:srgbClr val="000000"/>
                </a:solidFill>
                <a:latin typeface="Times New Roman" panose="02020603050405020304" pitchFamily="18" charset="0"/>
              </a:rPr>
              <a:t>Execution continues with the first statement after the control statement. </a:t>
            </a:r>
          </a:p>
          <a:p>
            <a:pPr eaLnBrk="1" hangingPunct="1"/>
            <a:r>
              <a:rPr lang="en-US" altLang="en-US">
                <a:solidFill>
                  <a:srgbClr val="000000"/>
                </a:solidFill>
                <a:latin typeface="Times New Roman" panose="02020603050405020304" pitchFamily="18" charset="0"/>
              </a:rPr>
              <a:t>Common uses of the </a:t>
            </a:r>
            <a:r>
              <a:rPr lang="en-US" altLang="en-US">
                <a:solidFill>
                  <a:srgbClr val="000000"/>
                </a:solidFill>
                <a:latin typeface="Lucida Console" panose="020B0609040504020204" pitchFamily="49" charset="0"/>
              </a:rPr>
              <a:t>break</a:t>
            </a:r>
            <a:r>
              <a:rPr lang="en-US" altLang="en-US">
                <a:solidFill>
                  <a:srgbClr val="000000"/>
                </a:solidFill>
                <a:latin typeface="Times New Roman" panose="02020603050405020304" pitchFamily="18" charset="0"/>
              </a:rPr>
              <a:t> statement are to escape early from a loop or to skip the remainder of a </a:t>
            </a:r>
            <a:r>
              <a:rPr lang="en-US" altLang="en-US">
                <a:solidFill>
                  <a:srgbClr val="000000"/>
                </a:solidFill>
                <a:latin typeface="Lucida Console" panose="020B0609040504020204" pitchFamily="49" charset="0"/>
              </a:rPr>
              <a:t>switch</a:t>
            </a:r>
            <a:r>
              <a:rPr lang="en-US" altLang="en-US">
                <a:solidFill>
                  <a:srgbClr val="000000"/>
                </a:solidFill>
                <a:latin typeface="Times New Roman" panose="02020603050405020304" pitchFamily="18" charset="0"/>
              </a:rPr>
              <a:t>. </a:t>
            </a:r>
          </a:p>
        </p:txBody>
      </p:sp>
      <p:sp>
        <p:nvSpPr>
          <p:cNvPr id="7782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jhtp_03_CS1_Page_1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1" descr="jhtp_04_CS2_Page_41"/>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4.7  </a:t>
            </a:r>
            <a:r>
              <a:rPr lang="en-US" dirty="0">
                <a:solidFill>
                  <a:srgbClr val="3380E6"/>
                </a:solidFill>
                <a:latin typeface="Lucida Console"/>
              </a:rPr>
              <a:t>break</a:t>
            </a:r>
            <a:r>
              <a:rPr lang="en-US" dirty="0">
                <a:solidFill>
                  <a:srgbClr val="3380E6"/>
                </a:solidFill>
                <a:latin typeface="Arial"/>
              </a:rPr>
              <a:t> and </a:t>
            </a:r>
            <a:r>
              <a:rPr lang="en-US" dirty="0">
                <a:solidFill>
                  <a:srgbClr val="3380E6"/>
                </a:solidFill>
                <a:latin typeface="Lucida Console"/>
              </a:rPr>
              <a:t>continue</a:t>
            </a:r>
            <a:r>
              <a:rPr lang="en-US" dirty="0">
                <a:solidFill>
                  <a:srgbClr val="3380E6"/>
                </a:solidFill>
                <a:latin typeface="Arial"/>
              </a:rPr>
              <a:t> Statements  (Cont.)</a:t>
            </a:r>
          </a:p>
        </p:txBody>
      </p:sp>
      <p:sp>
        <p:nvSpPr>
          <p:cNvPr id="110595" name="Text Placeholder 2"/>
          <p:cNvSpPr>
            <a:spLocks noGrp="1"/>
          </p:cNvSpPr>
          <p:nvPr>
            <p:ph type="body" idx="1"/>
          </p:nvPr>
        </p:nvSpPr>
        <p:spPr/>
        <p:txBody>
          <a:bodyPr/>
          <a:lstStyle/>
          <a:p>
            <a:pPr eaLnBrk="1" hangingPunct="1"/>
            <a:r>
              <a:rPr lang="en-US" altLang="en-US">
                <a:solidFill>
                  <a:srgbClr val="000000"/>
                </a:solidFill>
                <a:latin typeface="Times New Roman" panose="02020603050405020304" pitchFamily="18" charset="0"/>
              </a:rPr>
              <a:t>The </a:t>
            </a:r>
            <a:r>
              <a:rPr lang="en-US" altLang="en-US">
                <a:solidFill>
                  <a:srgbClr val="000000"/>
                </a:solidFill>
                <a:latin typeface="Lucida Console" panose="020B0609040504020204" pitchFamily="49" charset="0"/>
              </a:rPr>
              <a:t>continue</a:t>
            </a:r>
            <a:r>
              <a:rPr lang="en-US" altLang="en-US">
                <a:solidFill>
                  <a:srgbClr val="000000"/>
                </a:solidFill>
                <a:latin typeface="Times New Roman" panose="02020603050405020304" pitchFamily="18" charset="0"/>
              </a:rPr>
              <a:t> statement, when executed in a </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a:t>
            </a:r>
            <a:r>
              <a:rPr lang="en-US" altLang="en-US">
                <a:solidFill>
                  <a:srgbClr val="000000"/>
                </a:solidFill>
                <a:latin typeface="Lucida Console" panose="020B0609040504020204" pitchFamily="49" charset="0"/>
              </a:rPr>
              <a:t>for</a:t>
            </a:r>
            <a:r>
              <a:rPr lang="en-US" altLang="en-US">
                <a:solidFill>
                  <a:srgbClr val="000000"/>
                </a:solidFill>
                <a:latin typeface="Times New Roman" panose="02020603050405020304" pitchFamily="18" charset="0"/>
              </a:rPr>
              <a:t> or </a:t>
            </a:r>
            <a:r>
              <a:rPr lang="en-US" altLang="en-US">
                <a:solidFill>
                  <a:srgbClr val="000000"/>
                </a:solidFill>
                <a:latin typeface="Lucida Console" panose="020B0609040504020204" pitchFamily="49" charset="0"/>
              </a:rPr>
              <a:t>do</a:t>
            </a:r>
            <a:r>
              <a:rPr lang="en-US" altLang="en-US">
                <a:solidFill>
                  <a:srgbClr val="000000"/>
                </a:solidFill>
                <a:latin typeface="Times New Roman" panose="02020603050405020304" pitchFamily="18" charset="0"/>
              </a:rPr>
              <a:t>…</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skips the remaining statements in the loop body and proceeds with the next iteration of the loop. </a:t>
            </a:r>
          </a:p>
          <a:p>
            <a:pPr eaLnBrk="1" hangingPunct="1"/>
            <a:r>
              <a:rPr lang="en-US" altLang="en-US">
                <a:solidFill>
                  <a:srgbClr val="000000"/>
                </a:solidFill>
                <a:latin typeface="Times New Roman" panose="02020603050405020304" pitchFamily="18" charset="0"/>
              </a:rPr>
              <a:t>In </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and </a:t>
            </a:r>
            <a:r>
              <a:rPr lang="en-US" altLang="en-US">
                <a:solidFill>
                  <a:srgbClr val="000000"/>
                </a:solidFill>
                <a:latin typeface="Lucida Console" panose="020B0609040504020204" pitchFamily="49" charset="0"/>
              </a:rPr>
              <a:t>do</a:t>
            </a:r>
            <a:r>
              <a:rPr lang="en-US" altLang="en-US">
                <a:solidFill>
                  <a:srgbClr val="000000"/>
                </a:solidFill>
                <a:latin typeface="Times New Roman" panose="02020603050405020304" pitchFamily="18" charset="0"/>
              </a:rPr>
              <a:t>…</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statements, the program evaluates the loop-continuation test immediately after the </a:t>
            </a:r>
            <a:r>
              <a:rPr lang="en-US" altLang="en-US">
                <a:solidFill>
                  <a:srgbClr val="000000"/>
                </a:solidFill>
                <a:latin typeface="Lucida Console" panose="020B0609040504020204" pitchFamily="49" charset="0"/>
              </a:rPr>
              <a:t>continue</a:t>
            </a:r>
            <a:r>
              <a:rPr lang="en-US" altLang="en-US">
                <a:solidFill>
                  <a:srgbClr val="000000"/>
                </a:solidFill>
                <a:latin typeface="Times New Roman" panose="02020603050405020304" pitchFamily="18" charset="0"/>
              </a:rPr>
              <a:t> statement executes. </a:t>
            </a:r>
          </a:p>
          <a:p>
            <a:pPr eaLnBrk="1" hangingPunct="1"/>
            <a:r>
              <a:rPr lang="en-US" altLang="en-US">
                <a:solidFill>
                  <a:srgbClr val="000000"/>
                </a:solidFill>
                <a:latin typeface="Times New Roman" panose="02020603050405020304" pitchFamily="18" charset="0"/>
              </a:rPr>
              <a:t>In a </a:t>
            </a:r>
            <a:r>
              <a:rPr lang="en-US" altLang="en-US">
                <a:solidFill>
                  <a:srgbClr val="000000"/>
                </a:solidFill>
                <a:latin typeface="Lucida Console" panose="020B0609040504020204" pitchFamily="49" charset="0"/>
              </a:rPr>
              <a:t>for</a:t>
            </a:r>
            <a:r>
              <a:rPr lang="en-US" altLang="en-US">
                <a:solidFill>
                  <a:srgbClr val="000000"/>
                </a:solidFill>
                <a:latin typeface="Times New Roman" panose="02020603050405020304" pitchFamily="18" charset="0"/>
              </a:rPr>
              <a:t> statement, the increment expression executes, then the program evaluates the loop-continuation test. </a:t>
            </a:r>
          </a:p>
        </p:txBody>
      </p:sp>
      <p:sp>
        <p:nvSpPr>
          <p:cNvPr id="79876"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1" descr="jhtp_04_CS2_Page_42"/>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4.9  </a:t>
            </a:r>
            <a:r>
              <a:rPr lang="en-US" dirty="0">
                <a:solidFill>
                  <a:srgbClr val="3380E6"/>
                </a:solidFill>
                <a:latin typeface="Arial"/>
              </a:rPr>
              <a:t>Structured </a:t>
            </a:r>
            <a:r>
              <a:rPr lang="en-US">
                <a:solidFill>
                  <a:srgbClr val="3380E6"/>
                </a:solidFill>
                <a:latin typeface="Arial"/>
              </a:rPr>
              <a:t>Programming Summary</a:t>
            </a:r>
            <a:endParaRPr lang="en-US" dirty="0">
              <a:solidFill>
                <a:srgbClr val="3380E6"/>
              </a:solidFill>
              <a:latin typeface="Arial"/>
            </a:endParaRPr>
          </a:p>
        </p:txBody>
      </p:sp>
      <p:sp>
        <p:nvSpPr>
          <p:cNvPr id="113667" name="Text Placeholder 2"/>
          <p:cNvSpPr>
            <a:spLocks noGrp="1"/>
          </p:cNvSpPr>
          <p:nvPr>
            <p:ph type="body" idx="1"/>
          </p:nvPr>
        </p:nvSpPr>
        <p:spPr/>
        <p:txBody>
          <a:bodyPr/>
          <a:lstStyle/>
          <a:p>
            <a:pPr eaLnBrk="1" hangingPunct="1"/>
            <a:r>
              <a:rPr lang="en-US" altLang="en-US">
                <a:solidFill>
                  <a:srgbClr val="000000"/>
                </a:solidFill>
                <a:latin typeface="Times New Roman" panose="02020603050405020304" pitchFamily="18" charset="0"/>
              </a:rPr>
              <a:t>Structured programming promotes simplicity. </a:t>
            </a:r>
          </a:p>
          <a:p>
            <a:pPr eaLnBrk="1" hangingPunct="1"/>
            <a:r>
              <a:rPr lang="en-US" altLang="en-US">
                <a:solidFill>
                  <a:srgbClr val="000000"/>
                </a:solidFill>
                <a:latin typeface="Times New Roman" panose="02020603050405020304" pitchFamily="18" charset="0"/>
              </a:rPr>
              <a:t>Only three forms of control are needed to implement an algorithm:</a:t>
            </a:r>
          </a:p>
          <a:p>
            <a:pPr lvl="1" eaLnBrk="1" hangingPunct="1"/>
            <a:r>
              <a:rPr lang="en-US" altLang="en-US">
                <a:solidFill>
                  <a:srgbClr val="000000"/>
                </a:solidFill>
                <a:latin typeface="Times New Roman" panose="02020603050405020304" pitchFamily="18" charset="0"/>
              </a:rPr>
              <a:t>sequence</a:t>
            </a:r>
          </a:p>
          <a:p>
            <a:pPr lvl="1" eaLnBrk="1" hangingPunct="1"/>
            <a:r>
              <a:rPr lang="en-US" altLang="en-US">
                <a:solidFill>
                  <a:srgbClr val="000000"/>
                </a:solidFill>
                <a:latin typeface="Times New Roman" panose="02020603050405020304" pitchFamily="18" charset="0"/>
              </a:rPr>
              <a:t>selection</a:t>
            </a:r>
          </a:p>
          <a:p>
            <a:pPr lvl="1" eaLnBrk="1" hangingPunct="1"/>
            <a:r>
              <a:rPr lang="en-US" altLang="en-US">
                <a:solidFill>
                  <a:srgbClr val="000000"/>
                </a:solidFill>
                <a:latin typeface="Times New Roman" panose="02020603050405020304" pitchFamily="18" charset="0"/>
              </a:rPr>
              <a:t>repetition  </a:t>
            </a:r>
          </a:p>
          <a:p>
            <a:pPr eaLnBrk="1" hangingPunct="1"/>
            <a:r>
              <a:rPr lang="en-US" altLang="en-US">
                <a:solidFill>
                  <a:srgbClr val="000000"/>
                </a:solidFill>
                <a:latin typeface="Times New Roman" panose="02020603050405020304" pitchFamily="18" charset="0"/>
              </a:rPr>
              <a:t>The sequence structure is trivial. Simply list the statements to execute in the order in which they should execute. </a:t>
            </a:r>
          </a:p>
        </p:txBody>
      </p:sp>
      <p:sp>
        <p:nvSpPr>
          <p:cNvPr id="111620"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4.9  </a:t>
            </a:r>
            <a:r>
              <a:rPr lang="en-US" dirty="0">
                <a:solidFill>
                  <a:srgbClr val="3380E6"/>
                </a:solidFill>
                <a:latin typeface="Arial"/>
              </a:rPr>
              <a:t>Structured Programming Summary (Cont.)</a:t>
            </a:r>
          </a:p>
        </p:txBody>
      </p:sp>
      <p:sp>
        <p:nvSpPr>
          <p:cNvPr id="115715" name="Text Placeholder 2"/>
          <p:cNvSpPr>
            <a:spLocks noGrp="1"/>
          </p:cNvSpPr>
          <p:nvPr>
            <p:ph type="body" idx="1"/>
          </p:nvPr>
        </p:nvSpPr>
        <p:spPr/>
        <p:txBody>
          <a:bodyPr/>
          <a:lstStyle/>
          <a:p>
            <a:pPr eaLnBrk="1" hangingPunct="1"/>
            <a:r>
              <a:rPr lang="en-US" altLang="en-US">
                <a:solidFill>
                  <a:srgbClr val="000000"/>
                </a:solidFill>
                <a:latin typeface="Times New Roman" panose="02020603050405020304" pitchFamily="18" charset="0"/>
              </a:rPr>
              <a:t>Selection is implemented in one of three ways:</a:t>
            </a:r>
          </a:p>
          <a:p>
            <a:pPr lvl="1" eaLnBrk="1" hangingPunct="1"/>
            <a:r>
              <a:rPr lang="en-US" altLang="en-US">
                <a:solidFill>
                  <a:srgbClr val="000000"/>
                </a:solidFill>
                <a:latin typeface="Lucida Console" panose="020B0609040504020204" pitchFamily="49" charset="0"/>
              </a:rPr>
              <a:t>if</a:t>
            </a:r>
            <a:r>
              <a:rPr lang="en-US" altLang="en-US">
                <a:solidFill>
                  <a:srgbClr val="000000"/>
                </a:solidFill>
                <a:latin typeface="Times New Roman" panose="02020603050405020304" pitchFamily="18" charset="0"/>
              </a:rPr>
              <a:t> statement (single selection)</a:t>
            </a:r>
          </a:p>
          <a:p>
            <a:pPr lvl="1" eaLnBrk="1" hangingPunct="1"/>
            <a:r>
              <a:rPr lang="en-US" altLang="en-US">
                <a:solidFill>
                  <a:srgbClr val="000000"/>
                </a:solidFill>
                <a:latin typeface="Lucida Console" panose="020B0609040504020204" pitchFamily="49" charset="0"/>
              </a:rPr>
              <a:t>if</a:t>
            </a:r>
            <a:r>
              <a:rPr lang="en-US" altLang="en-US">
                <a:solidFill>
                  <a:srgbClr val="000000"/>
                </a:solidFill>
                <a:latin typeface="Times New Roman" panose="02020603050405020304" pitchFamily="18" charset="0"/>
              </a:rPr>
              <a:t>…</a:t>
            </a:r>
            <a:r>
              <a:rPr lang="en-US" altLang="en-US">
                <a:solidFill>
                  <a:srgbClr val="000000"/>
                </a:solidFill>
                <a:latin typeface="Lucida Console" panose="020B0609040504020204" pitchFamily="49" charset="0"/>
              </a:rPr>
              <a:t>else</a:t>
            </a:r>
            <a:r>
              <a:rPr lang="en-US" altLang="en-US">
                <a:solidFill>
                  <a:srgbClr val="000000"/>
                </a:solidFill>
                <a:latin typeface="Times New Roman" panose="02020603050405020304" pitchFamily="18" charset="0"/>
              </a:rPr>
              <a:t> statement (double selection)</a:t>
            </a:r>
          </a:p>
          <a:p>
            <a:pPr lvl="1" eaLnBrk="1" hangingPunct="1"/>
            <a:r>
              <a:rPr lang="en-US" altLang="en-US">
                <a:solidFill>
                  <a:srgbClr val="000000"/>
                </a:solidFill>
                <a:latin typeface="Lucida Console" panose="020B0609040504020204" pitchFamily="49" charset="0"/>
              </a:rPr>
              <a:t>switch</a:t>
            </a:r>
            <a:r>
              <a:rPr lang="en-US" altLang="en-US">
                <a:solidFill>
                  <a:srgbClr val="000000"/>
                </a:solidFill>
                <a:latin typeface="Times New Roman" panose="02020603050405020304" pitchFamily="18" charset="0"/>
              </a:rPr>
              <a:t> statement (multiple selection)</a:t>
            </a:r>
          </a:p>
          <a:p>
            <a:pPr eaLnBrk="1" hangingPunct="1"/>
            <a:r>
              <a:rPr lang="en-US" altLang="en-US">
                <a:solidFill>
                  <a:srgbClr val="000000"/>
                </a:solidFill>
                <a:latin typeface="Times New Roman" panose="02020603050405020304" pitchFamily="18" charset="0"/>
              </a:rPr>
              <a:t>The simple </a:t>
            </a:r>
            <a:r>
              <a:rPr lang="en-US" altLang="en-US">
                <a:solidFill>
                  <a:srgbClr val="000000"/>
                </a:solidFill>
                <a:latin typeface="Lucida Console" panose="020B0609040504020204" pitchFamily="49" charset="0"/>
              </a:rPr>
              <a:t>if</a:t>
            </a:r>
            <a:r>
              <a:rPr lang="en-US" altLang="en-US">
                <a:solidFill>
                  <a:srgbClr val="000000"/>
                </a:solidFill>
                <a:latin typeface="Times New Roman" panose="02020603050405020304" pitchFamily="18" charset="0"/>
              </a:rPr>
              <a:t> statement is sufficient to provide any form of selection—everything that can be done with the </a:t>
            </a:r>
            <a:r>
              <a:rPr lang="en-US" altLang="en-US">
                <a:solidFill>
                  <a:srgbClr val="000000"/>
                </a:solidFill>
                <a:latin typeface="Lucida Console" panose="020B0609040504020204" pitchFamily="49" charset="0"/>
              </a:rPr>
              <a:t>if</a:t>
            </a:r>
            <a:r>
              <a:rPr lang="en-US" altLang="en-US">
                <a:solidFill>
                  <a:srgbClr val="000000"/>
                </a:solidFill>
                <a:latin typeface="Times New Roman" panose="02020603050405020304" pitchFamily="18" charset="0"/>
              </a:rPr>
              <a:t>…</a:t>
            </a:r>
            <a:r>
              <a:rPr lang="en-US" altLang="en-US">
                <a:solidFill>
                  <a:srgbClr val="000000"/>
                </a:solidFill>
                <a:latin typeface="Lucida Console" panose="020B0609040504020204" pitchFamily="49" charset="0"/>
              </a:rPr>
              <a:t>else</a:t>
            </a:r>
            <a:r>
              <a:rPr lang="en-US" altLang="en-US">
                <a:solidFill>
                  <a:srgbClr val="000000"/>
                </a:solidFill>
                <a:latin typeface="Times New Roman" panose="02020603050405020304" pitchFamily="18" charset="0"/>
              </a:rPr>
              <a:t> statement and the </a:t>
            </a:r>
            <a:r>
              <a:rPr lang="en-US" altLang="en-US">
                <a:solidFill>
                  <a:srgbClr val="000000"/>
                </a:solidFill>
                <a:latin typeface="Lucida Console" panose="020B0609040504020204" pitchFamily="49" charset="0"/>
              </a:rPr>
              <a:t>switch</a:t>
            </a:r>
            <a:r>
              <a:rPr lang="en-US" altLang="en-US">
                <a:solidFill>
                  <a:srgbClr val="000000"/>
                </a:solidFill>
                <a:latin typeface="Times New Roman" panose="02020603050405020304" pitchFamily="18" charset="0"/>
              </a:rPr>
              <a:t> statement can be implemented by combining </a:t>
            </a:r>
            <a:r>
              <a:rPr lang="en-US" altLang="en-US">
                <a:solidFill>
                  <a:srgbClr val="000000"/>
                </a:solidFill>
                <a:latin typeface="Lucida Console" panose="020B0609040504020204" pitchFamily="49" charset="0"/>
              </a:rPr>
              <a:t>if</a:t>
            </a:r>
            <a:r>
              <a:rPr lang="en-US" altLang="en-US">
                <a:solidFill>
                  <a:srgbClr val="000000"/>
                </a:solidFill>
                <a:latin typeface="Times New Roman" panose="02020603050405020304" pitchFamily="18" charset="0"/>
              </a:rPr>
              <a:t> statements.</a:t>
            </a:r>
          </a:p>
        </p:txBody>
      </p:sp>
      <p:sp>
        <p:nvSpPr>
          <p:cNvPr id="112644"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4.9  </a:t>
            </a:r>
            <a:r>
              <a:rPr lang="en-US" dirty="0">
                <a:solidFill>
                  <a:srgbClr val="3380E6"/>
                </a:solidFill>
                <a:latin typeface="Arial"/>
              </a:rPr>
              <a:t>Structured Programming Summary (Cont.)</a:t>
            </a:r>
          </a:p>
        </p:txBody>
      </p:sp>
      <p:sp>
        <p:nvSpPr>
          <p:cNvPr id="117763" name="Text Placeholder 2"/>
          <p:cNvSpPr>
            <a:spLocks noGrp="1"/>
          </p:cNvSpPr>
          <p:nvPr>
            <p:ph type="body" idx="1"/>
          </p:nvPr>
        </p:nvSpPr>
        <p:spPr/>
        <p:txBody>
          <a:bodyPr/>
          <a:lstStyle/>
          <a:p>
            <a:pPr eaLnBrk="1" hangingPunct="1"/>
            <a:r>
              <a:rPr lang="en-US" altLang="en-US">
                <a:solidFill>
                  <a:srgbClr val="000000"/>
                </a:solidFill>
                <a:latin typeface="Times New Roman" panose="02020603050405020304" pitchFamily="18" charset="0"/>
              </a:rPr>
              <a:t>Repetition is implemented in one of three ways:</a:t>
            </a:r>
          </a:p>
          <a:p>
            <a:pPr lvl="1" eaLnBrk="1" hangingPunct="1"/>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statement</a:t>
            </a:r>
          </a:p>
          <a:p>
            <a:pPr lvl="1" eaLnBrk="1" hangingPunct="1"/>
            <a:r>
              <a:rPr lang="en-US" altLang="en-US">
                <a:solidFill>
                  <a:srgbClr val="000000"/>
                </a:solidFill>
                <a:latin typeface="Lucida Console" panose="020B0609040504020204" pitchFamily="49" charset="0"/>
              </a:rPr>
              <a:t>do</a:t>
            </a:r>
            <a:r>
              <a:rPr lang="en-US" altLang="en-US">
                <a:solidFill>
                  <a:srgbClr val="000000"/>
                </a:solidFill>
                <a:latin typeface="Times New Roman" panose="02020603050405020304" pitchFamily="18" charset="0"/>
              </a:rPr>
              <a:t>…</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statement</a:t>
            </a:r>
          </a:p>
          <a:p>
            <a:pPr lvl="1" eaLnBrk="1" hangingPunct="1"/>
            <a:r>
              <a:rPr lang="en-US" altLang="en-US">
                <a:solidFill>
                  <a:srgbClr val="000000"/>
                </a:solidFill>
                <a:latin typeface="Lucida Console" panose="020B0609040504020204" pitchFamily="49" charset="0"/>
              </a:rPr>
              <a:t>for</a:t>
            </a:r>
            <a:r>
              <a:rPr lang="en-US" altLang="en-US">
                <a:solidFill>
                  <a:srgbClr val="000000"/>
                </a:solidFill>
                <a:latin typeface="Times New Roman" panose="02020603050405020304" pitchFamily="18" charset="0"/>
              </a:rPr>
              <a:t> statement</a:t>
            </a:r>
          </a:p>
          <a:p>
            <a:pPr eaLnBrk="1" hangingPunct="1"/>
            <a:r>
              <a:rPr lang="en-US" altLang="en-US">
                <a:solidFill>
                  <a:srgbClr val="000000"/>
                </a:solidFill>
                <a:latin typeface="Times New Roman" panose="02020603050405020304" pitchFamily="18" charset="0"/>
              </a:rPr>
              <a:t>The </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statement is sufficient to provide any form of repetition. Everything that can be done with </a:t>
            </a:r>
            <a:r>
              <a:rPr lang="en-US" altLang="en-US">
                <a:solidFill>
                  <a:srgbClr val="000000"/>
                </a:solidFill>
                <a:latin typeface="Lucida Console" panose="020B0609040504020204" pitchFamily="49" charset="0"/>
              </a:rPr>
              <a:t>do</a:t>
            </a:r>
            <a:r>
              <a:rPr lang="en-US" altLang="en-US">
                <a:solidFill>
                  <a:srgbClr val="000000"/>
                </a:solidFill>
                <a:latin typeface="Times New Roman" panose="02020603050405020304" pitchFamily="18" charset="0"/>
              </a:rPr>
              <a:t>…</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and </a:t>
            </a:r>
            <a:r>
              <a:rPr lang="en-US" altLang="en-US">
                <a:solidFill>
                  <a:srgbClr val="000000"/>
                </a:solidFill>
                <a:latin typeface="Lucida Console" panose="020B0609040504020204" pitchFamily="49" charset="0"/>
              </a:rPr>
              <a:t>for</a:t>
            </a:r>
            <a:r>
              <a:rPr lang="en-US" altLang="en-US">
                <a:solidFill>
                  <a:srgbClr val="000000"/>
                </a:solidFill>
                <a:latin typeface="Times New Roman" panose="02020603050405020304" pitchFamily="18" charset="0"/>
              </a:rPr>
              <a:t> can be done with the </a:t>
            </a:r>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statement.</a:t>
            </a:r>
          </a:p>
        </p:txBody>
      </p:sp>
      <p:sp>
        <p:nvSpPr>
          <p:cNvPr id="113668"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a:rPr>
              <a:t>4.9  </a:t>
            </a:r>
            <a:r>
              <a:rPr lang="en-US" dirty="0">
                <a:solidFill>
                  <a:srgbClr val="3380E6"/>
                </a:solidFill>
                <a:latin typeface="Arial"/>
              </a:rPr>
              <a:t>Structured Programming Summary (Cont.)</a:t>
            </a:r>
          </a:p>
        </p:txBody>
      </p:sp>
      <p:sp>
        <p:nvSpPr>
          <p:cNvPr id="119811" name="Text Placeholder 2"/>
          <p:cNvSpPr>
            <a:spLocks noGrp="1"/>
          </p:cNvSpPr>
          <p:nvPr>
            <p:ph type="body" idx="1"/>
          </p:nvPr>
        </p:nvSpPr>
        <p:spPr/>
        <p:txBody>
          <a:bodyPr/>
          <a:lstStyle/>
          <a:p>
            <a:pPr eaLnBrk="1" hangingPunct="1"/>
            <a:r>
              <a:rPr lang="en-US" altLang="en-US">
                <a:solidFill>
                  <a:srgbClr val="000000"/>
                </a:solidFill>
                <a:latin typeface="Times New Roman" panose="02020603050405020304" pitchFamily="18" charset="0"/>
              </a:rPr>
              <a:t>Combining these results illustrates that any form of control ever needed in a Java program can be expressed in terms of</a:t>
            </a:r>
          </a:p>
          <a:p>
            <a:pPr lvl="1" eaLnBrk="1" hangingPunct="1"/>
            <a:r>
              <a:rPr lang="en-US" altLang="en-US">
                <a:solidFill>
                  <a:srgbClr val="000000"/>
                </a:solidFill>
                <a:latin typeface="Times New Roman" panose="02020603050405020304" pitchFamily="18" charset="0"/>
              </a:rPr>
              <a:t>sequence</a:t>
            </a:r>
          </a:p>
          <a:p>
            <a:pPr lvl="1" eaLnBrk="1" hangingPunct="1"/>
            <a:r>
              <a:rPr lang="en-US" altLang="en-US">
                <a:solidFill>
                  <a:srgbClr val="000000"/>
                </a:solidFill>
                <a:latin typeface="Lucida Console" panose="020B0609040504020204" pitchFamily="49" charset="0"/>
              </a:rPr>
              <a:t>if</a:t>
            </a:r>
            <a:r>
              <a:rPr lang="en-US" altLang="en-US">
                <a:solidFill>
                  <a:srgbClr val="000000"/>
                </a:solidFill>
                <a:latin typeface="Times New Roman" panose="02020603050405020304" pitchFamily="18" charset="0"/>
              </a:rPr>
              <a:t> statement (selection)</a:t>
            </a:r>
          </a:p>
          <a:p>
            <a:pPr lvl="1" eaLnBrk="1" hangingPunct="1"/>
            <a:r>
              <a:rPr lang="en-US" altLang="en-US">
                <a:solidFill>
                  <a:srgbClr val="000000"/>
                </a:solidFill>
                <a:latin typeface="Lucida Console" panose="020B0609040504020204" pitchFamily="49" charset="0"/>
              </a:rPr>
              <a:t>while</a:t>
            </a:r>
            <a:r>
              <a:rPr lang="en-US" altLang="en-US">
                <a:solidFill>
                  <a:srgbClr val="000000"/>
                </a:solidFill>
                <a:latin typeface="Times New Roman" panose="02020603050405020304" pitchFamily="18" charset="0"/>
              </a:rPr>
              <a:t> statement (repetition)</a:t>
            </a:r>
          </a:p>
          <a:p>
            <a:pPr eaLnBrk="1" hangingPunct="1">
              <a:buFont typeface="Wingdings 3" panose="05040102010807070707" pitchFamily="18" charset="2"/>
              <a:buNone/>
            </a:pPr>
            <a:r>
              <a:rPr lang="en-US" altLang="en-US">
                <a:solidFill>
                  <a:srgbClr val="000000"/>
                </a:solidFill>
                <a:latin typeface="Times New Roman" panose="02020603050405020304" pitchFamily="18" charset="0"/>
              </a:rPr>
              <a:t>	and that these can be combined in only two ways—stacking and nesting. </a:t>
            </a:r>
          </a:p>
        </p:txBody>
      </p:sp>
      <p:sp>
        <p:nvSpPr>
          <p:cNvPr id="114692" name="Footer Placeholder 3"/>
          <p:cNvSpPr>
            <a:spLocks noGrp="1"/>
          </p:cNvSpPr>
          <p:nvPr>
            <p:ph type="ftr" sz="quarter" idx="1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rgbClr val="24B5A1"/>
                </a:solidFill>
                <a:latin typeface="Arial" pitchFamily="34" charset="0"/>
                <a:cs typeface="Arial" pitchFamily="34" charset="0"/>
              </a:rPr>
              <a:t>3.7</a:t>
            </a:r>
            <a:r>
              <a:rPr lang="en-US" dirty="0">
                <a:solidFill>
                  <a:srgbClr val="24B5A1"/>
                </a:solidFill>
                <a:latin typeface="Goudy Sans Medium"/>
              </a:rPr>
              <a:t>  </a:t>
            </a:r>
            <a:r>
              <a:rPr lang="en-US" dirty="0">
                <a:solidFill>
                  <a:srgbClr val="3380E6"/>
                </a:solidFill>
                <a:latin typeface="Lucida Console"/>
              </a:rPr>
              <a:t>while</a:t>
            </a:r>
            <a:r>
              <a:rPr lang="en-US" dirty="0">
                <a:solidFill>
                  <a:srgbClr val="3380E6"/>
                </a:solidFill>
                <a:latin typeface="Arial"/>
              </a:rPr>
              <a:t> Repetition Statement (Cont.)</a:t>
            </a:r>
          </a:p>
        </p:txBody>
      </p:sp>
      <p:sp>
        <p:nvSpPr>
          <p:cNvPr id="22531" name="Text Placeholder 2"/>
          <p:cNvSpPr>
            <a:spLocks noGrp="1"/>
          </p:cNvSpPr>
          <p:nvPr>
            <p:ph type="body" idx="1"/>
          </p:nvPr>
        </p:nvSpPr>
        <p:spPr/>
        <p:txBody>
          <a:bodyPr/>
          <a:lstStyle/>
          <a:p>
            <a:pPr eaLnBrk="1" hangingPunct="1">
              <a:lnSpc>
                <a:spcPct val="90000"/>
              </a:lnSpc>
            </a:pPr>
            <a:r>
              <a:rPr lang="en-US" altLang="en-US" sz="2300">
                <a:solidFill>
                  <a:srgbClr val="000000"/>
                </a:solidFill>
                <a:latin typeface="Lucida Console" panose="020B0609040504020204" pitchFamily="49" charset="0"/>
              </a:rPr>
              <a:t>while</a:t>
            </a:r>
            <a:r>
              <a:rPr lang="en-US" altLang="en-US" sz="2300">
                <a:solidFill>
                  <a:srgbClr val="000000"/>
                </a:solidFill>
                <a:latin typeface="Times New Roman" panose="02020603050405020304" pitchFamily="18" charset="0"/>
              </a:rPr>
              <a:t> statement activity diagram . </a:t>
            </a:r>
          </a:p>
          <a:p>
            <a:pPr eaLnBrk="1" hangingPunct="1">
              <a:lnSpc>
                <a:spcPct val="90000"/>
              </a:lnSpc>
            </a:pPr>
            <a:endParaRPr lang="en-US" altLang="en-US" sz="2300">
              <a:solidFill>
                <a:srgbClr val="000000"/>
              </a:solidFill>
              <a:latin typeface="Times New Roman" panose="02020603050405020304" pitchFamily="18" charset="0"/>
            </a:endParaRPr>
          </a:p>
        </p:txBody>
      </p:sp>
      <p:sp>
        <p:nvSpPr>
          <p:cNvPr id="48132"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pic>
        <p:nvPicPr>
          <p:cNvPr id="22533" name="Picture 1" descr="jhtp_03_CS1_Page_13"/>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423863" y="1828800"/>
            <a:ext cx="914400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R="6200" eaLnBrk="1" fontAlgn="auto" hangingPunct="1">
              <a:spcAft>
                <a:spcPts val="0"/>
              </a:spcAft>
              <a:defRPr/>
            </a:pPr>
            <a:r>
              <a:rPr lang="en-US" dirty="0">
                <a:solidFill>
                  <a:srgbClr val="24B5A1"/>
                </a:solidFill>
                <a:latin typeface="Arial" pitchFamily="34" charset="0"/>
                <a:cs typeface="Arial" pitchFamily="34" charset="0"/>
              </a:rPr>
              <a:t>3.8</a:t>
            </a:r>
            <a:r>
              <a:rPr lang="en-US" dirty="0">
                <a:solidFill>
                  <a:srgbClr val="24B5A1"/>
                </a:solidFill>
                <a:latin typeface="Goudy Sans Medium"/>
              </a:rPr>
              <a:t>  </a:t>
            </a:r>
            <a:r>
              <a:rPr lang="en-US" dirty="0">
                <a:solidFill>
                  <a:srgbClr val="3380E6"/>
                </a:solidFill>
                <a:latin typeface="Arial"/>
              </a:rPr>
              <a:t>Formulating Algorithms: Counter-Controlled Repetition</a:t>
            </a:r>
            <a:endParaRPr lang="en-US" i="1" dirty="0">
              <a:solidFill>
                <a:srgbClr val="000000"/>
              </a:solidFill>
              <a:latin typeface="AGaramond"/>
            </a:endParaRPr>
          </a:p>
        </p:txBody>
      </p:sp>
      <p:sp>
        <p:nvSpPr>
          <p:cNvPr id="24579" name="Text Placeholder 2"/>
          <p:cNvSpPr>
            <a:spLocks noGrp="1"/>
          </p:cNvSpPr>
          <p:nvPr>
            <p:ph type="body" idx="1"/>
          </p:nvPr>
        </p:nvSpPr>
        <p:spPr/>
        <p:txBody>
          <a:bodyPr/>
          <a:lstStyle/>
          <a:p>
            <a:pPr eaLnBrk="1" hangingPunct="1">
              <a:lnSpc>
                <a:spcPct val="80000"/>
              </a:lnSpc>
            </a:pPr>
            <a:r>
              <a:rPr lang="en-US" altLang="en-US" sz="2100" i="1">
                <a:solidFill>
                  <a:srgbClr val="000000"/>
                </a:solidFill>
                <a:latin typeface="AGaramond" pitchFamily="50" charset="0"/>
              </a:rPr>
              <a:t>A class of ten students took a quiz. The grades (integers in the range 0 to 100) for this quiz are available to you. Determine the class average on the quiz.</a:t>
            </a:r>
            <a:endParaRPr lang="en-US" altLang="en-US" sz="2100">
              <a:solidFill>
                <a:srgbClr val="000000"/>
              </a:solidFill>
              <a:latin typeface="Times New Roman" panose="02020603050405020304" pitchFamily="18" charset="0"/>
            </a:endParaRPr>
          </a:p>
          <a:p>
            <a:pPr eaLnBrk="1" hangingPunct="1">
              <a:lnSpc>
                <a:spcPct val="80000"/>
              </a:lnSpc>
            </a:pPr>
            <a:r>
              <a:rPr lang="en-US" altLang="en-US" sz="2100">
                <a:solidFill>
                  <a:srgbClr val="000000"/>
                </a:solidFill>
                <a:latin typeface="Times New Roman" panose="02020603050405020304" pitchFamily="18" charset="0"/>
              </a:rPr>
              <a:t>The class average is equal to the sum of the grades divided by the number of students. </a:t>
            </a:r>
          </a:p>
          <a:p>
            <a:pPr eaLnBrk="1" hangingPunct="1">
              <a:lnSpc>
                <a:spcPct val="80000"/>
              </a:lnSpc>
            </a:pPr>
            <a:r>
              <a:rPr lang="en-US" altLang="en-US" sz="2100">
                <a:solidFill>
                  <a:srgbClr val="000000"/>
                </a:solidFill>
                <a:latin typeface="Times New Roman" panose="02020603050405020304" pitchFamily="18" charset="0"/>
              </a:rPr>
              <a:t>The algorithm for solving this problem on a computer must input each grade, keep track of the total of all grades input, perform the averaging calculation and print the result. </a:t>
            </a:r>
          </a:p>
          <a:p>
            <a:pPr eaLnBrk="1" hangingPunct="1">
              <a:lnSpc>
                <a:spcPct val="80000"/>
              </a:lnSpc>
            </a:pPr>
            <a:r>
              <a:rPr lang="en-US" altLang="en-US" sz="2100">
                <a:solidFill>
                  <a:srgbClr val="000000"/>
                </a:solidFill>
                <a:latin typeface="Times New Roman" panose="02020603050405020304" pitchFamily="18" charset="0"/>
              </a:rPr>
              <a:t>Use </a:t>
            </a:r>
            <a:r>
              <a:rPr lang="en-US" altLang="en-US" sz="2100">
                <a:solidFill>
                  <a:srgbClr val="0000FF"/>
                </a:solidFill>
                <a:latin typeface="Times New Roman" panose="02020603050405020304" pitchFamily="18" charset="0"/>
              </a:rPr>
              <a:t>counter-controlled repetition</a:t>
            </a:r>
            <a:r>
              <a:rPr lang="en-US" altLang="en-US" sz="2100">
                <a:solidFill>
                  <a:srgbClr val="000000"/>
                </a:solidFill>
                <a:latin typeface="Times New Roman" panose="02020603050405020304" pitchFamily="18" charset="0"/>
              </a:rPr>
              <a:t> to input the grades one at a time. </a:t>
            </a:r>
          </a:p>
          <a:p>
            <a:pPr eaLnBrk="1" hangingPunct="1">
              <a:lnSpc>
                <a:spcPct val="80000"/>
              </a:lnSpc>
            </a:pPr>
            <a:r>
              <a:rPr lang="en-US" altLang="en-US" sz="2100">
                <a:solidFill>
                  <a:srgbClr val="000000"/>
                </a:solidFill>
                <a:latin typeface="Times New Roman" panose="02020603050405020304" pitchFamily="18" charset="0"/>
              </a:rPr>
              <a:t>A variable called a </a:t>
            </a:r>
            <a:r>
              <a:rPr lang="en-US" altLang="en-US" sz="2100">
                <a:solidFill>
                  <a:srgbClr val="0000FF"/>
                </a:solidFill>
                <a:latin typeface="Times New Roman" panose="02020603050405020304" pitchFamily="18" charset="0"/>
              </a:rPr>
              <a:t>counter</a:t>
            </a:r>
            <a:r>
              <a:rPr lang="en-US" altLang="en-US" sz="2100">
                <a:solidFill>
                  <a:srgbClr val="000000"/>
                </a:solidFill>
                <a:latin typeface="Times New Roman" panose="02020603050405020304" pitchFamily="18" charset="0"/>
              </a:rPr>
              <a:t> (or </a:t>
            </a:r>
            <a:r>
              <a:rPr lang="en-US" altLang="en-US" sz="2100">
                <a:solidFill>
                  <a:srgbClr val="0000FF"/>
                </a:solidFill>
                <a:latin typeface="Times New Roman" panose="02020603050405020304" pitchFamily="18" charset="0"/>
              </a:rPr>
              <a:t>control variable</a:t>
            </a:r>
            <a:r>
              <a:rPr lang="en-US" altLang="en-US" sz="2100">
                <a:solidFill>
                  <a:srgbClr val="000000"/>
                </a:solidFill>
                <a:latin typeface="Times New Roman" panose="02020603050405020304" pitchFamily="18" charset="0"/>
              </a:rPr>
              <a:t>) controls the number of times a set of statements will execute. </a:t>
            </a:r>
          </a:p>
          <a:p>
            <a:pPr eaLnBrk="1" hangingPunct="1">
              <a:lnSpc>
                <a:spcPct val="80000"/>
              </a:lnSpc>
            </a:pPr>
            <a:r>
              <a:rPr lang="en-US" altLang="en-US" sz="2100">
                <a:solidFill>
                  <a:srgbClr val="000000"/>
                </a:solidFill>
                <a:latin typeface="Times New Roman" panose="02020603050405020304" pitchFamily="18" charset="0"/>
              </a:rPr>
              <a:t>Counter-controlled repetition is often called </a:t>
            </a:r>
            <a:r>
              <a:rPr lang="en-US" altLang="en-US" sz="2100">
                <a:solidFill>
                  <a:srgbClr val="0000FF"/>
                </a:solidFill>
                <a:latin typeface="Times New Roman" panose="02020603050405020304" pitchFamily="18" charset="0"/>
              </a:rPr>
              <a:t>definite repetition</a:t>
            </a:r>
            <a:r>
              <a:rPr lang="en-US" altLang="en-US" sz="2100">
                <a:solidFill>
                  <a:srgbClr val="000000"/>
                </a:solidFill>
                <a:latin typeface="Times New Roman" panose="02020603050405020304" pitchFamily="18" charset="0"/>
              </a:rPr>
              <a:t>, because the number of repetitions is known </a:t>
            </a:r>
            <a:r>
              <a:rPr lang="en-US" altLang="en-US" sz="2100" i="1">
                <a:solidFill>
                  <a:srgbClr val="000000"/>
                </a:solidFill>
                <a:latin typeface="Times New Roman" panose="02020603050405020304" pitchFamily="18" charset="0"/>
              </a:rPr>
              <a:t>before</a:t>
            </a:r>
            <a:r>
              <a:rPr lang="en-US" altLang="en-US" sz="2100">
                <a:solidFill>
                  <a:srgbClr val="000000"/>
                </a:solidFill>
                <a:latin typeface="Times New Roman" panose="02020603050405020304" pitchFamily="18" charset="0"/>
              </a:rPr>
              <a:t> the loop begins executing. </a:t>
            </a:r>
          </a:p>
        </p:txBody>
      </p:sp>
      <p:sp>
        <p:nvSpPr>
          <p:cNvPr id="50180" name="Footer Placeholder 3"/>
          <p:cNvSpPr>
            <a:spLocks noGrp="1"/>
          </p:cNvSpPr>
          <p:nvPr>
            <p:ph type="ftr" sz="quarter" idx="11"/>
          </p:nvPr>
        </p:nvSpPr>
        <p:spPr bwMode="auto">
          <a:extLst/>
        </p:spPr>
        <p:txBody>
          <a:bodyPr wrap="square" lIns="91440" tIns="45720" rIns="91440" bIns="45720" numCol="1" anchorCtr="0" compatLnSpc="1">
            <a:prstTxWarp prst="textNoShape">
              <a:avLst/>
            </a:prstTxWarp>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fontAlgn="base">
              <a:spcBef>
                <a:spcPct val="0"/>
              </a:spcBef>
              <a:spcAft>
                <a:spcPct val="0"/>
              </a:spcAft>
              <a:defRPr>
                <a:solidFill>
                  <a:schemeClr val="tx1"/>
                </a:solidFill>
                <a:latin typeface="Lucida Sans Unicode" pitchFamily="34" charset="0"/>
              </a:defRPr>
            </a:lvl6pPr>
            <a:lvl7pPr marL="2971800" indent="-228600" fontAlgn="base">
              <a:spcBef>
                <a:spcPct val="0"/>
              </a:spcBef>
              <a:spcAft>
                <a:spcPct val="0"/>
              </a:spcAft>
              <a:defRPr>
                <a:solidFill>
                  <a:schemeClr val="tx1"/>
                </a:solidFill>
                <a:latin typeface="Lucida Sans Unicode" pitchFamily="34" charset="0"/>
              </a:defRPr>
            </a:lvl7pPr>
            <a:lvl8pPr marL="3429000" indent="-228600" fontAlgn="base">
              <a:spcBef>
                <a:spcPct val="0"/>
              </a:spcBef>
              <a:spcAft>
                <a:spcPct val="0"/>
              </a:spcAft>
              <a:defRPr>
                <a:solidFill>
                  <a:schemeClr val="tx1"/>
                </a:solidFill>
                <a:latin typeface="Lucida Sans Unicode" pitchFamily="34" charset="0"/>
              </a:defRPr>
            </a:lvl8pPr>
            <a:lvl9pPr marL="3886200" indent="-228600" fontAlgn="base">
              <a:spcBef>
                <a:spcPct val="0"/>
              </a:spcBef>
              <a:spcAft>
                <a:spcPct val="0"/>
              </a:spcAft>
              <a:defRPr>
                <a:solidFill>
                  <a:schemeClr val="tx1"/>
                </a:solidFill>
                <a:latin typeface="Lucida Sans Unicode" pitchFamily="34" charset="0"/>
              </a:defRPr>
            </a:lvl9pPr>
          </a:lstStyle>
          <a:p>
            <a:pPr fontAlgn="base">
              <a:spcBef>
                <a:spcPct val="0"/>
              </a:spcBef>
              <a:spcAft>
                <a:spcPct val="0"/>
              </a:spcAft>
              <a:defRPr/>
            </a:pPr>
            <a:r>
              <a:rPr lang="en-US" altLang="en-US"/>
              <a:t>© 1992-2015 by Pearson Education, Inc.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jhtp_03_CS1_Page_14"/>
          <p:cNvPicPr>
            <a:picLocks noGrp="1" noChangeAspect="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0" y="652463"/>
            <a:ext cx="9144000" cy="555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pPr>
              <a:defRPr/>
            </a:pPr>
            <a:r>
              <a:rPr lang="en-US"/>
              <a:t>© 1992-2015 by Pearson Education, Inc. All Rights Reserved.</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DeitelPowerPointTemplate</Template>
  <TotalTime>1432</TotalTime>
  <Words>3343</Words>
  <Application>Microsoft Macintosh PowerPoint</Application>
  <PresentationFormat>On-screen Show (4:3)</PresentationFormat>
  <Paragraphs>414</Paragraphs>
  <Slides>66</Slides>
  <Notes>41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66</vt:i4>
      </vt:variant>
    </vt:vector>
  </HeadingPairs>
  <TitlesOfParts>
    <vt:vector size="80" baseType="lpstr">
      <vt:lpstr>AGaramond</vt:lpstr>
      <vt:lpstr>AGaramond Bold</vt:lpstr>
      <vt:lpstr>Arial</vt:lpstr>
      <vt:lpstr>Calibri</vt:lpstr>
      <vt:lpstr>Courier New</vt:lpstr>
      <vt:lpstr>Goudy Sans Medium</vt:lpstr>
      <vt:lpstr>Lucida Console</vt:lpstr>
      <vt:lpstr>Lucida Sans Unicode</vt:lpstr>
      <vt:lpstr>LucidaSansTypewriter</vt:lpstr>
      <vt:lpstr>Times New Roman</vt:lpstr>
      <vt:lpstr>Wingdings</vt:lpstr>
      <vt:lpstr>Wingdings 2</vt:lpstr>
      <vt:lpstr>Wingdings 3</vt:lpstr>
      <vt:lpstr>Concourse</vt:lpstr>
      <vt:lpstr>Formulating Algorithms, Repetition Control Statements </vt:lpstr>
      <vt:lpstr>Outline</vt:lpstr>
      <vt:lpstr>-.-  Recall</vt:lpstr>
      <vt:lpstr>3.7  while Repetition Statement</vt:lpstr>
      <vt:lpstr>int product = 3; while (product &lt;= 100)    product = 3 * product;</vt:lpstr>
      <vt:lpstr>PowerPoint Presentation</vt:lpstr>
      <vt:lpstr>3.7  while Repetition Statement (Cont.)</vt:lpstr>
      <vt:lpstr>3.8  Formulating Algorithms: Counter-Controlled Repetition</vt:lpstr>
      <vt:lpstr>PowerPoint Presentation</vt:lpstr>
      <vt:lpstr>3.8  Formulating Algorithms: Counter-Controlled Repetition (Cont.)</vt:lpstr>
      <vt:lpstr>PowerPoint Presentation</vt:lpstr>
      <vt:lpstr>PowerPoint Presentation</vt:lpstr>
      <vt:lpstr>3.8  Formulating Algorithms: Counter-Controlled Repetition (Cont.)</vt:lpstr>
      <vt:lpstr>3.8  Formulating Algorithms: Counter-Controlled Repetition (Cont.)</vt:lpstr>
      <vt:lpstr>3.8  Formulating Algorithms: Counter-Controlled Repetition (Cont.)</vt:lpstr>
      <vt:lpstr>3.8  Formulating Algorithms: Counter-Controlled Repetition (Cont.)</vt:lpstr>
      <vt:lpstr>3.8  Formulating Algorithms: Counter-Controlled Repetition (Cont.)</vt:lpstr>
      <vt:lpstr>3.8  Formulating Algorithms: Counter-Controlled Repetition (Cont.)</vt:lpstr>
      <vt:lpstr>3.9  Formulating Algorithms: Sentinel-Controlled Repetition</vt:lpstr>
      <vt:lpstr>3.9  Formulating Algorithms: Sentinel-Controlled Repetition (Cont.)</vt:lpstr>
      <vt:lpstr>PowerPoint Presentation</vt:lpstr>
      <vt:lpstr>3.9  Formulating Algorithms: Sentinel-Controlled Repetition (Cont.)</vt:lpstr>
      <vt:lpstr>3.9  Formulating Algorithms: Sentinel-Controlled Repetition (Cont.)</vt:lpstr>
      <vt:lpstr>3.9  Formulating Algorithms: Sentinel-Controlled Repetition (Cont.)</vt:lpstr>
      <vt:lpstr>PowerPoint Presentation</vt:lpstr>
      <vt:lpstr>PowerPoint Presentation</vt:lpstr>
      <vt:lpstr>PowerPoint Presentation</vt:lpstr>
      <vt:lpstr>PowerPoint Presentation</vt:lpstr>
      <vt:lpstr>PowerPoint Presentation</vt:lpstr>
      <vt:lpstr>PowerPoint Presentation</vt:lpstr>
      <vt:lpstr>3.9  Formulating Algorithms: Sentinel-Controlled Repetition (Cont.)</vt:lpstr>
      <vt:lpstr>PowerPoint Presentation</vt:lpstr>
      <vt:lpstr>3.9  Formulating Algorithms: Sentinel-Controlled Repetition (Cont.)</vt:lpstr>
      <vt:lpstr>3.10  Formulating Algorithms: Nested Control Statements</vt:lpstr>
      <vt:lpstr>3.10  Formulating Algorithms: Nested Control Statements (Cont.)</vt:lpstr>
      <vt:lpstr>PowerPoint Presentation</vt:lpstr>
      <vt:lpstr>PowerPoint Presentation</vt:lpstr>
      <vt:lpstr>PowerPoint Presentation</vt:lpstr>
      <vt:lpstr>PowerPoint Presentation</vt:lpstr>
      <vt:lpstr>4.2  Essentials of Counter-Controlled Repetition</vt:lpstr>
      <vt:lpstr>PowerPoint Presentation</vt:lpstr>
      <vt:lpstr>PowerPoint Presentation</vt:lpstr>
      <vt:lpstr>4.3  for Repetition Statement</vt:lpstr>
      <vt:lpstr>for (int counter = 1; counter &lt;= 3; counter++) </vt:lpstr>
      <vt:lpstr>4.3  for Repetition Statement (Cont.)</vt:lpstr>
      <vt:lpstr>PowerPoint Presentation</vt:lpstr>
      <vt:lpstr>4.3  for Repetition Statement (Cont.)</vt:lpstr>
      <vt:lpstr>PowerPoint Presentation</vt:lpstr>
      <vt:lpstr>4.3  for Repetition Statement (Cont.)</vt:lpstr>
      <vt:lpstr>PowerPoint Presentation</vt:lpstr>
      <vt:lpstr>4.3  for Repetition Statement (Cont.)</vt:lpstr>
      <vt:lpstr>4.4  Examples Using the for Statement</vt:lpstr>
      <vt:lpstr>4.4  Examples Using the for Statement (Cont.)</vt:lpstr>
      <vt:lpstr>PowerPoint Presentation</vt:lpstr>
      <vt:lpstr>4.4  Examples Using the for Statement (Cont.)</vt:lpstr>
      <vt:lpstr>4.5  do…while Repetition Statement</vt:lpstr>
      <vt:lpstr>PowerPoint Presentation</vt:lpstr>
      <vt:lpstr>4.5  do…while Repetition  Statement (Cont.)</vt:lpstr>
      <vt:lpstr>4.7  break and continue Statements </vt:lpstr>
      <vt:lpstr>PowerPoint Presentation</vt:lpstr>
      <vt:lpstr>4.7  break and continue Statements  (Cont.)</vt:lpstr>
      <vt:lpstr>PowerPoint Presentation</vt:lpstr>
      <vt:lpstr>4.9  Structured Programming Summary</vt:lpstr>
      <vt:lpstr>4.9  Structured Programming Summary (Cont.)</vt:lpstr>
      <vt:lpstr>4.9  Structured Programming Summary (Cont.)</vt:lpstr>
      <vt:lpstr>4.9  Structured Programming Summary (Cont.)</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 Statements: Part 2</dc:title>
  <dc:creator>paul</dc:creator>
  <cp:lastModifiedBy>Mohamed-Foued SRITI</cp:lastModifiedBy>
  <cp:revision>79</cp:revision>
  <dcterms:created xsi:type="dcterms:W3CDTF">2009-05-05T16:55:41Z</dcterms:created>
  <dcterms:modified xsi:type="dcterms:W3CDTF">2017-03-01T04:48:53Z</dcterms:modified>
</cp:coreProperties>
</file>